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</p:sldMasterIdLst>
  <p:notesMasterIdLst>
    <p:notesMasterId r:id="rId44"/>
  </p:notesMasterIdLst>
  <p:sldIdLst>
    <p:sldId id="258" r:id="rId3"/>
    <p:sldId id="309" r:id="rId4"/>
    <p:sldId id="351" r:id="rId5"/>
    <p:sldId id="321" r:id="rId6"/>
    <p:sldId id="313" r:id="rId7"/>
    <p:sldId id="288" r:id="rId8"/>
    <p:sldId id="303" r:id="rId9"/>
    <p:sldId id="346" r:id="rId10"/>
    <p:sldId id="291" r:id="rId11"/>
    <p:sldId id="323" r:id="rId12"/>
    <p:sldId id="344" r:id="rId13"/>
    <p:sldId id="324" r:id="rId14"/>
    <p:sldId id="326" r:id="rId15"/>
    <p:sldId id="345" r:id="rId16"/>
    <p:sldId id="262" r:id="rId17"/>
    <p:sldId id="331" r:id="rId18"/>
    <p:sldId id="332" r:id="rId19"/>
    <p:sldId id="333" r:id="rId20"/>
    <p:sldId id="334" r:id="rId21"/>
    <p:sldId id="336" r:id="rId22"/>
    <p:sldId id="347" r:id="rId23"/>
    <p:sldId id="348" r:id="rId24"/>
    <p:sldId id="349" r:id="rId25"/>
    <p:sldId id="264" r:id="rId26"/>
    <p:sldId id="337" r:id="rId27"/>
    <p:sldId id="338" r:id="rId28"/>
    <p:sldId id="267" r:id="rId29"/>
    <p:sldId id="339" r:id="rId30"/>
    <p:sldId id="268" r:id="rId31"/>
    <p:sldId id="340" r:id="rId32"/>
    <p:sldId id="341" r:id="rId33"/>
    <p:sldId id="296" r:id="rId34"/>
    <p:sldId id="342" r:id="rId35"/>
    <p:sldId id="265" r:id="rId36"/>
    <p:sldId id="266" r:id="rId37"/>
    <p:sldId id="302" r:id="rId38"/>
    <p:sldId id="327" r:id="rId39"/>
    <p:sldId id="328" r:id="rId40"/>
    <p:sldId id="329" r:id="rId41"/>
    <p:sldId id="330" r:id="rId42"/>
    <p:sldId id="27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E7B31-261E-40CC-BFC6-B2134F91F634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25813-3B32-43AF-8917-2121B8ADB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E1225-5E92-4B23-8B18-8C8C354E95D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886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B5AB7-9EC9-4BCE-9725-6E6ED142669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4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B5AB7-9EC9-4BCE-9725-6E6ED142669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588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4032-2819-448B-8610-87D41F7F139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51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E1225-5E92-4B23-8B18-8C8C354E95D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95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B5AB7-9EC9-4BCE-9725-6E6ED142669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0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500-C0F9-427A-9045-0CC884757AA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ADD5-5330-45E9-991F-C3BC3DDDC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0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500-C0F9-427A-9045-0CC884757AA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ADD5-5330-45E9-991F-C3BC3DDDC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5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500-C0F9-427A-9045-0CC884757AA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ADD5-5330-45E9-991F-C3BC3DDDC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26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2A16-6913-4F06-87F8-13591F89A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19DE-2068-43B1-AA59-878DE6BDFB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0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2A16-6913-4F06-87F8-13591F89A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19DE-2068-43B1-AA59-878DE6BDFB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785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2A16-6913-4F06-87F8-13591F89A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19DE-2068-43B1-AA59-878DE6BDFB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464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2A16-6913-4F06-87F8-13591F89A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19DE-2068-43B1-AA59-878DE6BDFB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957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2A16-6913-4F06-87F8-13591F89A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19DE-2068-43B1-AA59-878DE6BDFB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14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2A16-6913-4F06-87F8-13591F89A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19DE-2068-43B1-AA59-878DE6BDFB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715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2A16-6913-4F06-87F8-13591F89A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19DE-2068-43B1-AA59-878DE6BDFB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29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2A16-6913-4F06-87F8-13591F89A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19DE-2068-43B1-AA59-878DE6BDFB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6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500-C0F9-427A-9045-0CC884757AA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ADD5-5330-45E9-991F-C3BC3DDDC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35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2A16-6913-4F06-87F8-13591F89A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19DE-2068-43B1-AA59-878DE6BDFB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154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2A16-6913-4F06-87F8-13591F89A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19DE-2068-43B1-AA59-878DE6BDFB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26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F2A16-6913-4F06-87F8-13591F89A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19DE-2068-43B1-AA59-878DE6BDFB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03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F0B45-CB9C-459E-A15B-DF9AE75C95F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1142469" y="6271781"/>
            <a:ext cx="71702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25597D"/>
                </a:solidFill>
                <a:latin typeface="Arial" charset="0"/>
              </a:rPr>
              <a:t>City of Asheville and the Asheville Regional Housing Consortium</a:t>
            </a:r>
          </a:p>
        </p:txBody>
      </p:sp>
      <p:pic>
        <p:nvPicPr>
          <p:cNvPr id="7" name="Picture 2" descr="G:\COMMDEV\COMMON\Administrative\City logo\citylogo-flatblu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7769" y="6222670"/>
            <a:ext cx="433780" cy="43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290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D89D2-DA12-4A7D-8370-4C0EDCDF4A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142469" y="6271781"/>
            <a:ext cx="71702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25597D"/>
                </a:solidFill>
                <a:latin typeface="Arial" charset="0"/>
              </a:rPr>
              <a:t>City of Asheville and the Asheville Regional Housing Consortium</a:t>
            </a:r>
          </a:p>
        </p:txBody>
      </p:sp>
      <p:pic>
        <p:nvPicPr>
          <p:cNvPr id="9" name="Picture 2" descr="G:\COMMDEV\COMMON\Administrative\City logo\citylogo-flatblu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7769" y="6222670"/>
            <a:ext cx="433780" cy="43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385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500-C0F9-427A-9045-0CC884757AA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ADD5-5330-45E9-991F-C3BC3DDDC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2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500-C0F9-427A-9045-0CC884757AA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ADD5-5330-45E9-991F-C3BC3DDDC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500-C0F9-427A-9045-0CC884757AA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ADD5-5330-45E9-991F-C3BC3DDDC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6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500-C0F9-427A-9045-0CC884757AA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ADD5-5330-45E9-991F-C3BC3DDDC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7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500-C0F9-427A-9045-0CC884757AA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ADD5-5330-45E9-991F-C3BC3DDDC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6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500-C0F9-427A-9045-0CC884757AA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ADD5-5330-45E9-991F-C3BC3DDDC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3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9500-C0F9-427A-9045-0CC884757AA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ADD5-5330-45E9-991F-C3BC3DDDC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7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69500-C0F9-427A-9045-0CC884757AA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BADD5-5330-45E9-991F-C3BC3DDDC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2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F2A16-6913-4F06-87F8-13591F89A0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D19DE-2068-43B1-AA59-878DE6BDFB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0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hevillenc.gov/departments/community/community_development/unding_programs/default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mailto:hdillashaw@ashevillenc.gov" TargetMode="External"/><Relationship Id="rId4" Type="http://schemas.openxmlformats.org/officeDocument/2006/relationships/hyperlink" Target="mailto:jstaudinger@ashevillenc.g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City of Asheville COMPREHENSIVE AFFORDABLE HOUSING STRATEGY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724400"/>
            <a:ext cx="5638800" cy="137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 </a:t>
            </a:r>
            <a:r>
              <a:rPr lang="en-US" sz="4400" b="1" dirty="0">
                <a:solidFill>
                  <a:schemeClr val="tx1"/>
                </a:solidFill>
              </a:rPr>
              <a:t>Affordable Housing Financial Incentives</a:t>
            </a:r>
          </a:p>
        </p:txBody>
      </p:sp>
      <p:pic>
        <p:nvPicPr>
          <p:cNvPr id="4" name="Picture 3" descr="citylogo-flatblueweb_l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4572000"/>
            <a:ext cx="1143000" cy="1143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685800"/>
            <a:ext cx="7848600" cy="370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3452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Regional and National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Rising Labor and Material Costs</a:t>
            </a:r>
          </a:p>
          <a:p>
            <a:r>
              <a:rPr lang="en-US" dirty="0"/>
              <a:t>Continued Growth in Asheville and region, Urbanization</a:t>
            </a:r>
          </a:p>
          <a:p>
            <a:r>
              <a:rPr lang="en-US" dirty="0"/>
              <a:t>Lower Income HH pushed further from job centers</a:t>
            </a:r>
          </a:p>
          <a:p>
            <a:r>
              <a:rPr lang="en-US" dirty="0"/>
              <a:t>Uncertain Economic Environment</a:t>
            </a:r>
          </a:p>
          <a:p>
            <a:r>
              <a:rPr lang="en-US" dirty="0"/>
              <a:t>Likely Reduction in Federal Housing $</a:t>
            </a:r>
          </a:p>
          <a:p>
            <a:r>
              <a:rPr lang="en-US" dirty="0"/>
              <a:t>Greater Reliance on Local Resources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65" y="57150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421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Housing that is </a:t>
            </a:r>
            <a:r>
              <a:rPr lang="en-US" sz="4000" dirty="0">
                <a:solidFill>
                  <a:srgbClr val="FF0000"/>
                </a:solidFill>
              </a:rPr>
              <a:t>affordable</a:t>
            </a:r>
          </a:p>
          <a:p>
            <a:r>
              <a:rPr lang="en-US" sz="4000" dirty="0"/>
              <a:t>Housing that will </a:t>
            </a:r>
            <a:r>
              <a:rPr lang="en-US" sz="4000" dirty="0">
                <a:solidFill>
                  <a:srgbClr val="FF0000"/>
                </a:solidFill>
              </a:rPr>
              <a:t>stay affordable</a:t>
            </a:r>
          </a:p>
          <a:p>
            <a:r>
              <a:rPr lang="en-US" sz="4000" dirty="0"/>
              <a:t>Housing for families with </a:t>
            </a:r>
            <a:r>
              <a:rPr lang="en-US" sz="4000" dirty="0">
                <a:solidFill>
                  <a:srgbClr val="FF0000"/>
                </a:solidFill>
              </a:rPr>
              <a:t>children</a:t>
            </a:r>
          </a:p>
          <a:p>
            <a:r>
              <a:rPr lang="en-US" sz="4000" dirty="0"/>
              <a:t>Housing for </a:t>
            </a:r>
            <a:r>
              <a:rPr lang="en-US" sz="4000" dirty="0">
                <a:solidFill>
                  <a:srgbClr val="FF0000"/>
                </a:solidFill>
              </a:rPr>
              <a:t>smaller households</a:t>
            </a:r>
          </a:p>
          <a:p>
            <a:r>
              <a:rPr lang="en-US" sz="4000" dirty="0"/>
              <a:t>Housing that </a:t>
            </a:r>
            <a:r>
              <a:rPr lang="en-US" sz="4000" dirty="0">
                <a:solidFill>
                  <a:srgbClr val="FF0000"/>
                </a:solidFill>
              </a:rPr>
              <a:t>creates opportunities</a:t>
            </a:r>
          </a:p>
          <a:p>
            <a:r>
              <a:rPr lang="en-US" sz="4000" dirty="0"/>
              <a:t>Housing that is </a:t>
            </a:r>
            <a:r>
              <a:rPr lang="en-US" sz="4000" dirty="0">
                <a:solidFill>
                  <a:srgbClr val="FF0000"/>
                </a:solidFill>
              </a:rPr>
              <a:t>close to </a:t>
            </a:r>
            <a:r>
              <a:rPr lang="en-US" sz="4000" dirty="0"/>
              <a:t>where people </a:t>
            </a:r>
            <a:r>
              <a:rPr lang="en-US" sz="4000" dirty="0">
                <a:solidFill>
                  <a:srgbClr val="FF0000"/>
                </a:solidFill>
              </a:rPr>
              <a:t>work, shop, go to school, worship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62" y="55626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175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Arial" pitchFamily="34" charset="0"/>
              </a:rPr>
              <a:t>Affordable Housing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Comprehensive Affordable Housing Strategy</a:t>
            </a:r>
            <a:r>
              <a:rPr lang="en-US" dirty="0"/>
              <a:t> </a:t>
            </a:r>
          </a:p>
          <a:p>
            <a:r>
              <a:rPr lang="en-US" dirty="0"/>
              <a:t>A “living strategy” that will guide ongoing work related to affordable housing </a:t>
            </a:r>
            <a:r>
              <a:rPr lang="en-US" dirty="0">
                <a:solidFill>
                  <a:srgbClr val="FF0000"/>
                </a:solidFill>
              </a:rPr>
              <a:t>policies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programs</a:t>
            </a:r>
            <a:r>
              <a:rPr lang="en-US" dirty="0"/>
              <a:t>. </a:t>
            </a:r>
          </a:p>
          <a:p>
            <a:r>
              <a:rPr lang="en-US" dirty="0"/>
              <a:t>Inform </a:t>
            </a:r>
            <a:r>
              <a:rPr lang="en-US" dirty="0">
                <a:solidFill>
                  <a:srgbClr val="FF0000"/>
                </a:solidFill>
              </a:rPr>
              <a:t>annual work program priorities </a:t>
            </a:r>
          </a:p>
          <a:p>
            <a:r>
              <a:rPr lang="en-US" dirty="0"/>
              <a:t>Continual </a:t>
            </a:r>
            <a:r>
              <a:rPr lang="en-US" dirty="0">
                <a:solidFill>
                  <a:srgbClr val="FF0000"/>
                </a:solidFill>
              </a:rPr>
              <a:t>action, monitoring and evaluation </a:t>
            </a:r>
            <a:r>
              <a:rPr lang="en-US" dirty="0"/>
              <a:t>to expand housing opportunities through a variety of tools and coordinated initiatives.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977" y="5715000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8606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166" cy="11430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Strategy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/>
              <a:t>Strengthen Our Current Commitments</a:t>
            </a:r>
          </a:p>
          <a:p>
            <a:pPr marL="514350" indent="-514350">
              <a:buAutoNum type="arabicPeriod"/>
            </a:pPr>
            <a:r>
              <a:rPr lang="en-US" sz="3600" dirty="0"/>
              <a:t>Maintain the Middle</a:t>
            </a:r>
          </a:p>
          <a:p>
            <a:pPr marL="514350" indent="-514350">
              <a:buAutoNum type="arabicPeriod"/>
            </a:pPr>
            <a:r>
              <a:rPr lang="en-US" sz="3600" dirty="0"/>
              <a:t>Create Diverse Housing Choices in Every Neighborhood</a:t>
            </a:r>
          </a:p>
          <a:p>
            <a:pPr marL="514350" indent="-514350">
              <a:buAutoNum type="arabicPeriod"/>
            </a:pPr>
            <a:r>
              <a:rPr lang="en-US" sz="3600" dirty="0"/>
              <a:t>Create Vibrant Neighborhoods</a:t>
            </a:r>
          </a:p>
          <a:p>
            <a:pPr marL="514350" indent="-514350">
              <a:buAutoNum type="arabicPeriod"/>
            </a:pPr>
            <a:r>
              <a:rPr lang="en-US" sz="3600" dirty="0"/>
              <a:t>Strengthen Partnerships and Leverage Resources</a:t>
            </a:r>
          </a:p>
          <a:p>
            <a:pPr lvl="2"/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65" y="57150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45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Goal: </a:t>
            </a:r>
            <a:r>
              <a:rPr lang="en-US" sz="3600" b="1" dirty="0">
                <a:solidFill>
                  <a:srgbClr val="FF0000"/>
                </a:solidFill>
              </a:rPr>
              <a:t>2,800 units in next 7 years</a:t>
            </a:r>
          </a:p>
          <a:p>
            <a:pPr lvl="1"/>
            <a:r>
              <a:rPr lang="en-US" sz="3600" dirty="0"/>
              <a:t>New Public-Private Partnerships</a:t>
            </a:r>
          </a:p>
          <a:p>
            <a:pPr lvl="1"/>
            <a:r>
              <a:rPr lang="en-US" sz="3600" dirty="0"/>
              <a:t>Continue to remove regulatory barriers, increase density</a:t>
            </a:r>
          </a:p>
          <a:p>
            <a:pPr lvl="1"/>
            <a:r>
              <a:rPr lang="en-US" sz="3600" dirty="0"/>
              <a:t>Increase Transportation- Housing Connection</a:t>
            </a:r>
          </a:p>
          <a:p>
            <a:pPr lvl="1"/>
            <a:r>
              <a:rPr lang="en-US" sz="3600" dirty="0"/>
              <a:t>Prioritize Incentives for maximum impact</a:t>
            </a:r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48" y="3810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48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Asheville Tools and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General Obligation Bond</a:t>
            </a:r>
          </a:p>
          <a:p>
            <a:r>
              <a:rPr lang="en-US" dirty="0"/>
              <a:t>Housing Trust Fund</a:t>
            </a:r>
          </a:p>
          <a:p>
            <a:r>
              <a:rPr lang="en-US" dirty="0"/>
              <a:t>Land Use Incentive Grant</a:t>
            </a:r>
          </a:p>
          <a:p>
            <a:r>
              <a:rPr lang="en-US" dirty="0"/>
              <a:t>Permit Fee Rebates</a:t>
            </a:r>
          </a:p>
          <a:p>
            <a:r>
              <a:rPr lang="en-US" dirty="0"/>
              <a:t>Federal HOME and CDBG repayments</a:t>
            </a:r>
          </a:p>
          <a:p>
            <a:r>
              <a:rPr lang="en-US" dirty="0"/>
              <a:t>Capital Improvement Program</a:t>
            </a:r>
          </a:p>
          <a:p>
            <a:r>
              <a:rPr lang="en-US" dirty="0"/>
              <a:t>City-Owned Property</a:t>
            </a:r>
          </a:p>
          <a:p>
            <a:r>
              <a:rPr lang="en-US" dirty="0"/>
              <a:t>Density Bonus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65" y="57150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736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Obligation Bond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$10 Million for “Housing Trust Fund” </a:t>
            </a:r>
          </a:p>
          <a:p>
            <a:pPr lvl="1"/>
            <a:r>
              <a:rPr lang="en-US" dirty="0"/>
              <a:t> $5 Million, Direct Project Investments</a:t>
            </a:r>
          </a:p>
          <a:p>
            <a:pPr lvl="1"/>
            <a:r>
              <a:rPr lang="en-US" dirty="0"/>
              <a:t> $3 Million, Land Banking</a:t>
            </a:r>
          </a:p>
          <a:p>
            <a:pPr lvl="1"/>
            <a:r>
              <a:rPr lang="en-US" dirty="0"/>
              <a:t> $1 Million, Community Land Trust</a:t>
            </a:r>
          </a:p>
          <a:p>
            <a:pPr lvl="1"/>
            <a:r>
              <a:rPr lang="en-US" dirty="0"/>
              <a:t> $1 Million, Down Payment Assistance</a:t>
            </a:r>
          </a:p>
          <a:p>
            <a:r>
              <a:rPr lang="en-US" dirty="0"/>
              <a:t>$15 Million for “Repurposing City Owned Land”</a:t>
            </a:r>
          </a:p>
          <a:p>
            <a:pPr lvl="1"/>
            <a:r>
              <a:rPr lang="en-US" dirty="0"/>
              <a:t>Evaluation of 3 Highly Visible Properties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48" y="5246983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754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/>
              <a:t>General Obligation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Spend in 7 years from Voter Approval</a:t>
            </a:r>
          </a:p>
          <a:p>
            <a:pPr lvl="1"/>
            <a:r>
              <a:rPr lang="en-US" dirty="0"/>
              <a:t>Loan, Grant, Land Investments</a:t>
            </a:r>
          </a:p>
          <a:p>
            <a:pPr lvl="1"/>
            <a:r>
              <a:rPr lang="en-US" dirty="0"/>
              <a:t>Must be Capital Uses</a:t>
            </a:r>
          </a:p>
          <a:p>
            <a:pPr lvl="1"/>
            <a:r>
              <a:rPr lang="en-US" dirty="0"/>
              <a:t>Size to Have an Impact</a:t>
            </a:r>
          </a:p>
          <a:p>
            <a:pPr lvl="1"/>
            <a:r>
              <a:rPr lang="en-US" dirty="0"/>
              <a:t>Impact on Tax Rate</a:t>
            </a:r>
          </a:p>
          <a:p>
            <a:pPr lvl="1"/>
            <a:r>
              <a:rPr lang="en-US" dirty="0"/>
              <a:t>Importance to Voters</a:t>
            </a:r>
          </a:p>
          <a:p>
            <a:pPr lvl="1"/>
            <a:r>
              <a:rPr lang="en-US" dirty="0"/>
              <a:t>Support of Governing Board</a:t>
            </a:r>
          </a:p>
          <a:p>
            <a:pPr lvl="1"/>
            <a:r>
              <a:rPr lang="en-US" dirty="0"/>
              <a:t>Prioritized Activities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443" y="5246983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31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b="1" dirty="0"/>
              <a:t>General Obligation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Affordable Housing Uses Allowed</a:t>
            </a:r>
          </a:p>
          <a:p>
            <a:pPr lvl="1"/>
            <a:r>
              <a:rPr lang="en-US" dirty="0"/>
              <a:t>Infrastructure </a:t>
            </a:r>
          </a:p>
          <a:p>
            <a:pPr lvl="1"/>
            <a:r>
              <a:rPr lang="en-US" dirty="0"/>
              <a:t>Loans to Developers</a:t>
            </a:r>
          </a:p>
          <a:p>
            <a:pPr lvl="1"/>
            <a:r>
              <a:rPr lang="en-US" dirty="0"/>
              <a:t>Loans to Consumers</a:t>
            </a:r>
          </a:p>
          <a:p>
            <a:pPr lvl="1"/>
            <a:r>
              <a:rPr lang="en-US" dirty="0"/>
              <a:t>Grants to Developers</a:t>
            </a:r>
          </a:p>
          <a:p>
            <a:pPr lvl="1"/>
            <a:r>
              <a:rPr lang="en-US" dirty="0"/>
              <a:t>Grants to Consumers</a:t>
            </a:r>
          </a:p>
          <a:p>
            <a:pPr lvl="1"/>
            <a:r>
              <a:rPr lang="en-US" dirty="0"/>
              <a:t>Land Purchasing, Land Banking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48" y="53340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8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Asheville “Allocation Principles”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dirty="0"/>
              <a:t>Fund the creation of diverse unit types:</a:t>
            </a:r>
          </a:p>
          <a:p>
            <a:pPr lvl="2"/>
            <a:r>
              <a:rPr lang="en-US" sz="2000" dirty="0"/>
              <a:t>New affordable homeownership creation with affordability restrictions</a:t>
            </a:r>
          </a:p>
          <a:p>
            <a:pPr lvl="2"/>
            <a:r>
              <a:rPr lang="en-US" sz="2000" dirty="0"/>
              <a:t>Rental units affordable to those with a range of incomes, but emphasizing lowest income households</a:t>
            </a:r>
          </a:p>
          <a:p>
            <a:pPr lvl="1"/>
            <a:r>
              <a:rPr lang="en-US" dirty="0"/>
              <a:t>Diversify and expand partnerships</a:t>
            </a:r>
          </a:p>
          <a:p>
            <a:pPr lvl="2"/>
            <a:r>
              <a:rPr lang="en-US" sz="2000" dirty="0"/>
              <a:t>Continue to support highly leveraged developments e.g. LIHTC </a:t>
            </a:r>
          </a:p>
          <a:p>
            <a:pPr lvl="2"/>
            <a:r>
              <a:rPr lang="en-US" sz="2000" dirty="0"/>
              <a:t>Support private-sector partnerships creating mixed-income communities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48" y="50292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3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Housing Strategy Framework</a:t>
            </a:r>
          </a:p>
          <a:p>
            <a:r>
              <a:rPr lang="en-US" dirty="0"/>
              <a:t>Tools</a:t>
            </a:r>
          </a:p>
          <a:p>
            <a:pPr lvl="1"/>
            <a:r>
              <a:rPr lang="en-US" dirty="0"/>
              <a:t>General Obligation Bond</a:t>
            </a:r>
          </a:p>
          <a:p>
            <a:pPr lvl="2"/>
            <a:r>
              <a:rPr lang="en-US" dirty="0"/>
              <a:t>Land Banking</a:t>
            </a:r>
          </a:p>
          <a:p>
            <a:pPr lvl="2"/>
            <a:r>
              <a:rPr lang="en-US" dirty="0"/>
              <a:t>Permanently Affordable Homeownership</a:t>
            </a:r>
          </a:p>
          <a:p>
            <a:pPr lvl="1"/>
            <a:r>
              <a:rPr lang="en-US" dirty="0"/>
              <a:t>Housing Trust Fund</a:t>
            </a:r>
          </a:p>
          <a:p>
            <a:pPr lvl="1"/>
            <a:r>
              <a:rPr lang="en-US" dirty="0"/>
              <a:t>Land Use Incentive Grant</a:t>
            </a:r>
          </a:p>
          <a:p>
            <a:pPr lvl="1"/>
            <a:r>
              <a:rPr lang="en-US" dirty="0"/>
              <a:t>Permit Fee Rebates</a:t>
            </a:r>
          </a:p>
          <a:p>
            <a:pPr lvl="1"/>
            <a:r>
              <a:rPr lang="en-US" dirty="0"/>
              <a:t>Federal HOME and CDBG  Program Income</a:t>
            </a:r>
          </a:p>
          <a:p>
            <a:pPr lvl="1"/>
            <a:r>
              <a:rPr lang="en-US" dirty="0"/>
              <a:t>Capital Improvement Program</a:t>
            </a:r>
          </a:p>
          <a:p>
            <a:pPr lvl="1"/>
            <a:r>
              <a:rPr lang="en-US" dirty="0"/>
              <a:t>City-Owned Property</a:t>
            </a:r>
          </a:p>
          <a:p>
            <a:pPr lvl="1"/>
            <a:r>
              <a:rPr lang="en-US" dirty="0"/>
              <a:t>Density Bonus</a:t>
            </a:r>
          </a:p>
          <a:p>
            <a:r>
              <a:rPr lang="en-US" dirty="0"/>
              <a:t>Example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1461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936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Asheville “Allocation Principles”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Recognize that greater benefit may require larger investments, such as </a:t>
            </a:r>
          </a:p>
          <a:p>
            <a:pPr lvl="2"/>
            <a:r>
              <a:rPr lang="en-US" sz="2600" dirty="0"/>
              <a:t>Developments serving those with lowest incomes</a:t>
            </a:r>
          </a:p>
          <a:p>
            <a:pPr lvl="2"/>
            <a:r>
              <a:rPr lang="en-US" sz="2600" dirty="0"/>
              <a:t>Developments that are walking or bicycling convenient to jobs, schools and services</a:t>
            </a:r>
          </a:p>
          <a:p>
            <a:pPr lvl="2"/>
            <a:r>
              <a:rPr lang="en-US" sz="2600" dirty="0"/>
              <a:t>Developments that have extended and permanent affordability</a:t>
            </a:r>
          </a:p>
          <a:p>
            <a:r>
              <a:rPr lang="en-US" dirty="0"/>
              <a:t>Support investments that leverage other resources to the maximum extent feasible</a:t>
            </a:r>
          </a:p>
          <a:p>
            <a:r>
              <a:rPr lang="en-US" dirty="0"/>
              <a:t>Make investments that can repay bond capital, with the ROI put back into funding for future affordable housing creation</a:t>
            </a:r>
          </a:p>
          <a:p>
            <a:r>
              <a:rPr lang="en-US" dirty="0"/>
              <a:t>Provide operational support to enhance the City’s partnership with affordable housing developers (i.e. adequate staff)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65" y="57150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85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Land Banking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Purchase and Hold Land for Future Development</a:t>
            </a:r>
          </a:p>
          <a:p>
            <a:r>
              <a:rPr lang="en-US" dirty="0"/>
              <a:t>Slow or stop the speculative increase in value</a:t>
            </a:r>
          </a:p>
          <a:p>
            <a:r>
              <a:rPr lang="en-US" dirty="0"/>
              <a:t>Lay out the terms for development</a:t>
            </a:r>
          </a:p>
          <a:p>
            <a:r>
              <a:rPr lang="en-US" dirty="0"/>
              <a:t>Partner with neighborhood in development planning</a:t>
            </a:r>
          </a:p>
          <a:p>
            <a:r>
              <a:rPr lang="en-US" dirty="0"/>
              <a:t>Partner with developers to create pipeline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4864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809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Permanently Affordable Homeownership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Community Land Trusts</a:t>
            </a:r>
          </a:p>
          <a:p>
            <a:pPr lvl="1"/>
            <a:r>
              <a:rPr lang="en-US" dirty="0"/>
              <a:t>Capital Investment in Land or Existing Housing</a:t>
            </a:r>
          </a:p>
          <a:p>
            <a:pPr lvl="1"/>
            <a:r>
              <a:rPr lang="en-US" dirty="0"/>
              <a:t>Limited profit-taking from appreciation</a:t>
            </a:r>
          </a:p>
          <a:p>
            <a:pPr lvl="1"/>
            <a:r>
              <a:rPr lang="en-US" dirty="0"/>
              <a:t>Community holds that equity, making the house affordable for new generations</a:t>
            </a:r>
          </a:p>
          <a:p>
            <a:r>
              <a:rPr lang="en-US" dirty="0"/>
              <a:t>Limited Equity Co-op Housing</a:t>
            </a:r>
          </a:p>
          <a:p>
            <a:pPr lvl="1"/>
            <a:r>
              <a:rPr lang="en-US" dirty="0"/>
              <a:t>Corporation formed to own housing</a:t>
            </a:r>
          </a:p>
          <a:p>
            <a:pPr lvl="1"/>
            <a:r>
              <a:rPr lang="en-US" dirty="0"/>
              <a:t>Financing not based on individual credit</a:t>
            </a:r>
          </a:p>
          <a:p>
            <a:pPr lvl="1"/>
            <a:r>
              <a:rPr lang="en-US" dirty="0"/>
              <a:t>Resident control of rules, investment decisions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65" y="57150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740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Permanently Affordable Homeownership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American Dream of wealth creation vs creation of place-based affordability</a:t>
            </a:r>
          </a:p>
          <a:p>
            <a:pPr lvl="1"/>
            <a:r>
              <a:rPr lang="en-US" dirty="0"/>
              <a:t>Often not considered when housing stock is “affordable”</a:t>
            </a:r>
          </a:p>
          <a:p>
            <a:pPr lvl="1"/>
            <a:r>
              <a:rPr lang="en-US" dirty="0"/>
              <a:t>Small pool of financial institutions lending</a:t>
            </a:r>
          </a:p>
          <a:p>
            <a:pPr lvl="1"/>
            <a:r>
              <a:rPr lang="en-US" dirty="0"/>
              <a:t>Need for operating supports</a:t>
            </a:r>
          </a:p>
          <a:p>
            <a:pPr lvl="1"/>
            <a:r>
              <a:rPr lang="en-US" dirty="0"/>
              <a:t>Not common practice in NC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22884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79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Housing Trust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Fund Allocation ($.01/$100)</a:t>
            </a:r>
          </a:p>
          <a:p>
            <a:r>
              <a:rPr lang="en-US" dirty="0"/>
              <a:t>Rental and Ownership Housing Finance</a:t>
            </a:r>
          </a:p>
          <a:p>
            <a:r>
              <a:rPr lang="en-US" dirty="0"/>
              <a:t>Ownership: Construction Loans only</a:t>
            </a:r>
          </a:p>
          <a:p>
            <a:r>
              <a:rPr lang="en-US" dirty="0"/>
              <a:t>Rental: Permanent financing, minimum 15 years, 2% Interest</a:t>
            </a:r>
          </a:p>
          <a:p>
            <a:r>
              <a:rPr lang="en-US" dirty="0"/>
              <a:t>Special terms (for units at 60% AMI): 2% interest only, deferred principal; or, 0% interest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371600" y="3443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876800"/>
            <a:ext cx="7913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535" y="54102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784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Housing Trust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Rolling applications accepted</a:t>
            </a:r>
          </a:p>
          <a:p>
            <a:r>
              <a:rPr lang="en-US" dirty="0"/>
              <a:t>Analyzing the “subsidy”</a:t>
            </a:r>
          </a:p>
          <a:p>
            <a:r>
              <a:rPr lang="en-US" dirty="0"/>
              <a:t>Minimum of 20% affordable</a:t>
            </a:r>
          </a:p>
          <a:p>
            <a:r>
              <a:rPr lang="en-US" dirty="0"/>
              <a:t>Creating flexible terms that can yield return</a:t>
            </a:r>
          </a:p>
          <a:p>
            <a:r>
              <a:rPr lang="en-US" dirty="0"/>
              <a:t>Underwriting Challenges:</a:t>
            </a:r>
          </a:p>
          <a:p>
            <a:pPr lvl="1"/>
            <a:r>
              <a:rPr lang="en-US" dirty="0"/>
              <a:t>When is enough </a:t>
            </a:r>
            <a:r>
              <a:rPr lang="en-US" dirty="0" err="1"/>
              <a:t>enough</a:t>
            </a:r>
            <a:r>
              <a:rPr lang="en-US" dirty="0"/>
              <a:t>? When is it not enough?</a:t>
            </a:r>
          </a:p>
          <a:p>
            <a:pPr lvl="1"/>
            <a:r>
              <a:rPr lang="en-US" dirty="0"/>
              <a:t>When HTF funds are not likely to be repaid</a:t>
            </a:r>
          </a:p>
          <a:p>
            <a:pPr lvl="1"/>
            <a:r>
              <a:rPr lang="en-US" dirty="0"/>
              <a:t>Highly leveraged deals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671387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296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Housing Trust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Management Challenges</a:t>
            </a:r>
          </a:p>
          <a:p>
            <a:pPr lvl="1"/>
            <a:r>
              <a:rPr lang="en-US" dirty="0"/>
              <a:t>Getting to scale in smaller towns and cities</a:t>
            </a:r>
          </a:p>
          <a:p>
            <a:pPr lvl="1"/>
            <a:r>
              <a:rPr lang="en-US" dirty="0"/>
              <a:t>Managing as an enterprise fund</a:t>
            </a:r>
          </a:p>
          <a:p>
            <a:pPr lvl="1"/>
            <a:r>
              <a:rPr lang="en-US" dirty="0"/>
              <a:t>Initial loans rolled into “silent second” mortgages</a:t>
            </a:r>
          </a:p>
          <a:p>
            <a:pPr lvl="2"/>
            <a:r>
              <a:rPr lang="en-US" dirty="0"/>
              <a:t>City as consumer lender, collections</a:t>
            </a:r>
          </a:p>
          <a:p>
            <a:pPr lvl="1"/>
            <a:r>
              <a:rPr lang="en-US" dirty="0"/>
              <a:t>When deals go bad: on the courthouse steps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20337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625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b="1" dirty="0"/>
              <a:t>Capital Improvement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Debt and “Pay-Go” funds</a:t>
            </a:r>
          </a:p>
          <a:p>
            <a:r>
              <a:rPr lang="en-US" sz="2800" dirty="0"/>
              <a:t>Debt Funds for Capital Uses Only, such as</a:t>
            </a:r>
          </a:p>
          <a:p>
            <a:pPr lvl="1"/>
            <a:r>
              <a:rPr lang="en-US" sz="2000" dirty="0"/>
              <a:t>Subsidies</a:t>
            </a:r>
          </a:p>
          <a:p>
            <a:pPr lvl="1"/>
            <a:r>
              <a:rPr lang="en-US" sz="2000" dirty="0"/>
              <a:t>Land banking</a:t>
            </a:r>
          </a:p>
          <a:p>
            <a:pPr lvl="1"/>
            <a:r>
              <a:rPr lang="en-US" sz="2000" dirty="0"/>
              <a:t>Construction</a:t>
            </a:r>
          </a:p>
          <a:p>
            <a:pPr lvl="1"/>
            <a:r>
              <a:rPr lang="en-US" sz="2000" dirty="0"/>
              <a:t>Financing </a:t>
            </a:r>
          </a:p>
          <a:p>
            <a:r>
              <a:rPr lang="en-US" sz="2800" dirty="0"/>
              <a:t>Pay-Go: wide variety of uses, such as </a:t>
            </a:r>
          </a:p>
          <a:p>
            <a:pPr lvl="1"/>
            <a:r>
              <a:rPr lang="en-US" sz="2000" dirty="0"/>
              <a:t>Market studies</a:t>
            </a:r>
          </a:p>
          <a:p>
            <a:pPr lvl="1"/>
            <a:r>
              <a:rPr lang="en-US" sz="2000" dirty="0"/>
              <a:t>Engineering and architectural studies and plans</a:t>
            </a:r>
          </a:p>
          <a:p>
            <a:pPr lvl="1"/>
            <a:r>
              <a:rPr lang="en-US" sz="2000" dirty="0"/>
              <a:t>Traffic analysis</a:t>
            </a:r>
          </a:p>
          <a:p>
            <a:pPr lvl="1"/>
            <a:r>
              <a:rPr lang="en-US" sz="2000" dirty="0"/>
              <a:t>Infrastructure improvement</a:t>
            </a:r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65" y="57150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92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Capital Improvement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 and Challenges</a:t>
            </a:r>
          </a:p>
          <a:p>
            <a:pPr lvl="1"/>
            <a:r>
              <a:rPr lang="en-US" dirty="0"/>
              <a:t>Debt limits</a:t>
            </a:r>
          </a:p>
          <a:p>
            <a:pPr lvl="1"/>
            <a:r>
              <a:rPr lang="en-US" dirty="0"/>
              <a:t>Amount of “pay as you go” funds available</a:t>
            </a:r>
          </a:p>
          <a:p>
            <a:pPr lvl="1"/>
            <a:r>
              <a:rPr lang="en-US" dirty="0"/>
              <a:t>Prioritization</a:t>
            </a:r>
          </a:p>
          <a:p>
            <a:pPr lvl="1"/>
            <a:r>
              <a:rPr lang="en-US" dirty="0"/>
              <a:t>Return on Investment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87" y="51054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620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Local Government-Owned Property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26670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65" y="5715000"/>
            <a:ext cx="936033" cy="93603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land does your City/Town/County own?</a:t>
            </a:r>
          </a:p>
          <a:p>
            <a:r>
              <a:rPr lang="en-US" dirty="0"/>
              <a:t>What are you doing with it? </a:t>
            </a:r>
          </a:p>
          <a:p>
            <a:r>
              <a:rPr lang="en-US" dirty="0"/>
              <a:t>If It can be repurposed, is affordable housing a priority?</a:t>
            </a:r>
          </a:p>
          <a:p>
            <a:r>
              <a:rPr lang="en-US" dirty="0"/>
              <a:t>If so, you can make it available for a direct sale or lease for affordable housing- no upset bid process required</a:t>
            </a:r>
          </a:p>
        </p:txBody>
      </p:sp>
    </p:spTree>
    <p:extLst>
      <p:ext uri="{BB962C8B-B14F-4D97-AF65-F5344CB8AC3E}">
        <p14:creationId xmlns:p14="http://schemas.microsoft.com/office/powerpoint/2010/main" val="407765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642100" cy="520700"/>
          </a:xfrm>
        </p:spPr>
        <p:txBody>
          <a:bodyPr/>
          <a:lstStyle/>
          <a:p>
            <a:pPr algn="l" eaLnBrk="1" hangingPunct="1"/>
            <a:r>
              <a:rPr lang="en-US" sz="2800" b="1">
                <a:solidFill>
                  <a:schemeClr val="bg1"/>
                </a:solidFill>
              </a:rPr>
              <a:t>Housing Needs Assessment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229600" cy="5867399"/>
          </a:xfrm>
          <a:solidFill>
            <a:srgbClr val="DDDDDD"/>
          </a:solidFill>
          <a:ln w="28575">
            <a:solidFill>
              <a:srgbClr val="25597D"/>
            </a:solidFill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Clr>
                <a:srgbClr val="25597D"/>
              </a:buClr>
              <a:buSzPct val="85000"/>
              <a:buNone/>
            </a:pPr>
            <a:r>
              <a:rPr lang="en-US" b="1" dirty="0"/>
              <a:t>BOWEN NATIONAL RESEARCH</a:t>
            </a:r>
          </a:p>
          <a:p>
            <a:pPr algn="ctr" eaLnBrk="1" hangingPunct="1">
              <a:lnSpc>
                <a:spcPct val="80000"/>
              </a:lnSpc>
              <a:buClr>
                <a:srgbClr val="25597D"/>
              </a:buClr>
              <a:buSzPct val="85000"/>
              <a:buFontTx/>
              <a:buNone/>
            </a:pPr>
            <a:endParaRPr lang="en-US" sz="1400" b="1" u="sng" dirty="0"/>
          </a:p>
          <a:p>
            <a:pPr algn="ctr" eaLnBrk="1" hangingPunct="1">
              <a:lnSpc>
                <a:spcPct val="80000"/>
              </a:lnSpc>
              <a:buClr>
                <a:srgbClr val="25597D"/>
              </a:buClr>
              <a:buSzPct val="85000"/>
              <a:buFontTx/>
              <a:buNone/>
            </a:pPr>
            <a:r>
              <a:rPr lang="en-US" sz="2400" b="1" u="sng" dirty="0"/>
              <a:t>Primary Work Elements</a:t>
            </a:r>
          </a:p>
          <a:p>
            <a:pPr algn="ctr" eaLnBrk="1" hangingPunct="1">
              <a:lnSpc>
                <a:spcPct val="80000"/>
              </a:lnSpc>
              <a:buClr>
                <a:srgbClr val="25597D"/>
              </a:buClr>
              <a:buSzPct val="85000"/>
              <a:buFontTx/>
              <a:buNone/>
            </a:pPr>
            <a:endParaRPr lang="en-US" sz="1100" b="1" dirty="0"/>
          </a:p>
          <a:p>
            <a:pPr algn="just" eaLnBrk="1" hangingPunct="1">
              <a:buClr>
                <a:srgbClr val="25597D"/>
              </a:buClr>
              <a:buSzPct val="85000"/>
            </a:pPr>
            <a:r>
              <a:rPr lang="en-US" sz="1800" b="1" dirty="0"/>
              <a:t>Analyzed more than 100 demographic &amp; economic metrics</a:t>
            </a:r>
          </a:p>
          <a:p>
            <a:pPr algn="just" eaLnBrk="1" hangingPunct="1">
              <a:buClr>
                <a:srgbClr val="25597D"/>
              </a:buClr>
              <a:buSzPct val="85000"/>
            </a:pPr>
            <a:r>
              <a:rPr lang="en-US" sz="1800" b="1" dirty="0"/>
              <a:t>Conducted ~40 community stakeholder interviews/surveys</a:t>
            </a:r>
          </a:p>
          <a:p>
            <a:pPr algn="just" eaLnBrk="1" hangingPunct="1">
              <a:buClr>
                <a:srgbClr val="25597D"/>
              </a:buClr>
              <a:buSzPct val="85000"/>
            </a:pPr>
            <a:r>
              <a:rPr lang="en-US" sz="1800" b="1" dirty="0"/>
              <a:t>Surveyed nearly 170 multifamily </a:t>
            </a:r>
            <a:r>
              <a:rPr lang="en-US" sz="1800" b="1" i="1" dirty="0"/>
              <a:t>rental</a:t>
            </a:r>
            <a:r>
              <a:rPr lang="en-US" sz="1800" b="1" dirty="0"/>
              <a:t> properties (14,000+ units)</a:t>
            </a:r>
          </a:p>
          <a:p>
            <a:pPr algn="just" eaLnBrk="1" hangingPunct="1">
              <a:buClr>
                <a:srgbClr val="25597D"/>
              </a:buClr>
              <a:buSzPct val="85000"/>
            </a:pPr>
            <a:r>
              <a:rPr lang="en-US" sz="1800" b="1" dirty="0"/>
              <a:t>Surveyed over 100 non-conventional rentals </a:t>
            </a:r>
          </a:p>
          <a:p>
            <a:pPr algn="just" eaLnBrk="1" hangingPunct="1">
              <a:buClr>
                <a:srgbClr val="25597D"/>
              </a:buClr>
              <a:buSzPct val="85000"/>
            </a:pPr>
            <a:r>
              <a:rPr lang="en-US" sz="1800" b="1" dirty="0"/>
              <a:t>Evaluated 171 mobile home parks </a:t>
            </a:r>
          </a:p>
          <a:p>
            <a:pPr algn="just" eaLnBrk="1" hangingPunct="1">
              <a:buClr>
                <a:srgbClr val="25597D"/>
              </a:buClr>
              <a:buSzPct val="85000"/>
            </a:pPr>
            <a:r>
              <a:rPr lang="en-US" sz="1800" b="1" dirty="0"/>
              <a:t>Analyzed </a:t>
            </a:r>
            <a:r>
              <a:rPr lang="en-US" sz="1800" b="1" i="1" dirty="0"/>
              <a:t>for-sale</a:t>
            </a:r>
            <a:r>
              <a:rPr lang="en-US" sz="1800" b="1" dirty="0"/>
              <a:t> data on 25,999 units (3,669 listed/22,330 sold)</a:t>
            </a:r>
          </a:p>
          <a:p>
            <a:pPr algn="just" eaLnBrk="1" hangingPunct="1">
              <a:buClr>
                <a:srgbClr val="25597D"/>
              </a:buClr>
              <a:buSzPct val="85000"/>
            </a:pPr>
            <a:r>
              <a:rPr lang="en-US" sz="1800" b="1" dirty="0"/>
              <a:t>Surveyed 58 Senior Care Facilities (Adult Care, Nursing Home, &amp; Multi-Unit Assisted)</a:t>
            </a:r>
          </a:p>
          <a:p>
            <a:pPr algn="just" eaLnBrk="1" hangingPunct="1">
              <a:buClr>
                <a:srgbClr val="25597D"/>
              </a:buClr>
              <a:buSzPct val="85000"/>
            </a:pPr>
            <a:r>
              <a:rPr lang="en-US" sz="1800" b="1" dirty="0"/>
              <a:t>Completed a housing needs/gap analysis by tenure &amp; affordability (up to 120% AMHI)</a:t>
            </a:r>
          </a:p>
          <a:p>
            <a:pPr algn="just" eaLnBrk="1" hangingPunct="1">
              <a:buClr>
                <a:srgbClr val="25597D"/>
              </a:buClr>
              <a:buSzPct val="85000"/>
            </a:pPr>
            <a:r>
              <a:rPr lang="en-US" sz="1800" b="1" dirty="0"/>
              <a:t>Made more than 200 contacts with individuals &amp; organizations</a:t>
            </a:r>
          </a:p>
          <a:p>
            <a:pPr algn="just" eaLnBrk="1" hangingPunct="1">
              <a:buClr>
                <a:srgbClr val="25597D"/>
              </a:buClr>
              <a:buSzPct val="85000"/>
            </a:pPr>
            <a:r>
              <a:rPr lang="en-US" sz="1800" b="1" dirty="0"/>
              <a:t>Over 200 housing properties were visited and rated</a:t>
            </a:r>
          </a:p>
          <a:p>
            <a:pPr marL="0" indent="0" eaLnBrk="1" hangingPunct="1">
              <a:lnSpc>
                <a:spcPct val="80000"/>
              </a:lnSpc>
              <a:buClr>
                <a:srgbClr val="25597D"/>
              </a:buClr>
              <a:buSzPct val="85000"/>
              <a:buNone/>
            </a:pP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604646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Local Government-Owned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diligence activities</a:t>
            </a:r>
          </a:p>
          <a:p>
            <a:pPr lvl="1"/>
            <a:r>
              <a:rPr lang="en-US" dirty="0"/>
              <a:t>Phase 1 and 2 environmental </a:t>
            </a:r>
          </a:p>
          <a:p>
            <a:pPr lvl="1"/>
            <a:r>
              <a:rPr lang="en-US" dirty="0"/>
              <a:t>Zoning review</a:t>
            </a:r>
          </a:p>
          <a:p>
            <a:pPr lvl="1"/>
            <a:r>
              <a:rPr lang="en-US" dirty="0"/>
              <a:t>Title review</a:t>
            </a:r>
          </a:p>
          <a:p>
            <a:pPr lvl="1"/>
            <a:r>
              <a:rPr lang="en-US" dirty="0"/>
              <a:t>Geotechnical testing if any question</a:t>
            </a:r>
          </a:p>
          <a:p>
            <a:pPr lvl="1"/>
            <a:r>
              <a:rPr lang="en-US" dirty="0"/>
              <a:t>Neighborhood feedback</a:t>
            </a:r>
          </a:p>
          <a:p>
            <a:pPr lvl="1"/>
            <a:r>
              <a:rPr lang="en-US" dirty="0"/>
              <a:t>Appraisal</a:t>
            </a:r>
          </a:p>
          <a:p>
            <a:pPr lvl="1"/>
            <a:r>
              <a:rPr lang="en-US" dirty="0"/>
              <a:t>Survey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48" y="5246983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548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Local Government-Owned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 and Challenges</a:t>
            </a:r>
          </a:p>
          <a:p>
            <a:pPr lvl="1"/>
            <a:r>
              <a:rPr lang="en-US" dirty="0"/>
              <a:t>Is Affordable Housing the right use?</a:t>
            </a:r>
          </a:p>
          <a:p>
            <a:pPr lvl="1"/>
            <a:r>
              <a:rPr lang="en-US" dirty="0"/>
              <a:t>Sale vs. Lease</a:t>
            </a:r>
          </a:p>
          <a:p>
            <a:pPr lvl="1"/>
            <a:r>
              <a:rPr lang="en-US" dirty="0"/>
              <a:t>Is the value of the property going to be the subsidy?</a:t>
            </a:r>
          </a:p>
          <a:p>
            <a:pPr lvl="1"/>
            <a:r>
              <a:rPr lang="en-US" dirty="0"/>
              <a:t>Credibility of developer</a:t>
            </a:r>
          </a:p>
          <a:p>
            <a:pPr lvl="1"/>
            <a:r>
              <a:rPr lang="en-US" dirty="0"/>
              <a:t>Period of affordability</a:t>
            </a:r>
          </a:p>
          <a:p>
            <a:pPr lvl="1"/>
            <a:r>
              <a:rPr lang="en-US" dirty="0"/>
              <a:t>Deed or other restrictions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986" y="54102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1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972" y="446889"/>
            <a:ext cx="83058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/>
              <a:t>Development Team Minimum Experience Qualifications </a:t>
            </a:r>
            <a:endParaRPr lang="en-US" sz="2000" b="1" dirty="0"/>
          </a:p>
          <a:p>
            <a:endParaRPr lang="en-US" b="1" i="1" dirty="0"/>
          </a:p>
          <a:p>
            <a:r>
              <a:rPr lang="en-US" b="1" i="1" dirty="0"/>
              <a:t>Minimum Developer Experience</a:t>
            </a:r>
            <a:r>
              <a:rPr lang="en-US" dirty="0"/>
              <a:t>: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Construction of at least one 24-unit or larger residential development in the  past 5 years;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Past experience with at least one of the following: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New affordable housing for low income families and for low income seniors;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Development of housing in Asheville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Low Income Housing Tax Credit financing. </a:t>
            </a:r>
          </a:p>
          <a:p>
            <a:endParaRPr lang="en-US" dirty="0"/>
          </a:p>
          <a:p>
            <a:r>
              <a:rPr lang="en-US" b="1" i="1" dirty="0"/>
              <a:t>Minimum Ownership Experience</a:t>
            </a:r>
            <a:r>
              <a:rPr lang="en-US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Owned at least one residential development for at least 5 years prior to the Submittal Deadline of this RFP. </a:t>
            </a:r>
          </a:p>
          <a:p>
            <a:r>
              <a:rPr lang="en-US" b="1" i="1" dirty="0"/>
              <a:t>Minimum Architectural Experience</a:t>
            </a:r>
            <a:r>
              <a:rPr lang="en-US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Design and construction of at least one multifamily housing development.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Design and completed construction of at least one 24-unit or larger residential development within the past 5 years.</a:t>
            </a:r>
          </a:p>
          <a:p>
            <a:r>
              <a:rPr lang="en-US" b="1" i="1" dirty="0"/>
              <a:t>Minimum Property Manager Experience</a:t>
            </a:r>
            <a:r>
              <a:rPr lang="en-US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Managed at least one family rental project for at least 24 months. </a:t>
            </a:r>
          </a:p>
          <a:p>
            <a:endParaRPr lang="en-US" dirty="0"/>
          </a:p>
          <a:p>
            <a:r>
              <a:rPr lang="en-US" dirty="0"/>
              <a:t>For any Developer team member, the experience of key staff members may be substituted for the experience of the organization as a whole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739" y="1524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438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Land Use Incentive 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Focused on affordable housing and location</a:t>
            </a:r>
          </a:p>
          <a:p>
            <a:r>
              <a:rPr lang="en-US" dirty="0"/>
              <a:t>First passed in 2010, first real agreement in 2014</a:t>
            </a:r>
          </a:p>
          <a:p>
            <a:r>
              <a:rPr lang="en-US" dirty="0"/>
              <a:t>Designed like “Tax Increment Financing” (TIF), but deferred revenues are not set-aside for the project</a:t>
            </a:r>
          </a:p>
          <a:p>
            <a:r>
              <a:rPr lang="en-US" dirty="0"/>
              <a:t>Annual grant equal to City (only) property tax </a:t>
            </a:r>
          </a:p>
          <a:p>
            <a:r>
              <a:rPr lang="en-US" dirty="0"/>
              <a:t>Additional grant of a percentage of permits fees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958" y="55626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409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Land Use Incentive 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Autofit/>
          </a:bodyPr>
          <a:lstStyle/>
          <a:p>
            <a:pPr marL="457200" indent="-457200">
              <a:buFontTx/>
              <a:buChar char="•"/>
            </a:pPr>
            <a:r>
              <a:rPr lang="en-US" altLang="en-US" sz="2400" dirty="0"/>
              <a:t>10 points = 1 year grant equal to the City of Asheville property tax that results from the increase in value due to the development.</a:t>
            </a:r>
          </a:p>
          <a:p>
            <a:pPr marL="457200" indent="-457200">
              <a:buFontTx/>
              <a:buChar char="•"/>
            </a:pPr>
            <a:r>
              <a:rPr lang="en-US" altLang="en-US" sz="2400" dirty="0"/>
              <a:t>10 points =  10% reduction in City of Asheville building permit fees.</a:t>
            </a:r>
          </a:p>
          <a:p>
            <a:pPr marL="457200" indent="-457200">
              <a:defRPr/>
            </a:pPr>
            <a:r>
              <a:rPr lang="en-US" sz="2400" dirty="0"/>
              <a:t>At least 10% of the units must be affordable for households earning 80% or less of the Area Median Income. </a:t>
            </a:r>
          </a:p>
          <a:p>
            <a:pPr marL="457200" indent="-457200">
              <a:defRPr/>
            </a:pPr>
            <a:r>
              <a:rPr lang="en-US" sz="2400" dirty="0"/>
              <a:t>The affordable units must be affordable to and leased to income-eligible households for at least 15 years.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65" y="5715000"/>
            <a:ext cx="936033" cy="93603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52578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Must be located to provide convenient access to jobs, schools and services. The applicant may make the case for convenient access. </a:t>
            </a:r>
          </a:p>
        </p:txBody>
      </p:sp>
    </p:spTree>
    <p:extLst>
      <p:ext uri="{BB962C8B-B14F-4D97-AF65-F5344CB8AC3E}">
        <p14:creationId xmlns:p14="http://schemas.microsoft.com/office/powerpoint/2010/main" val="11626370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51195"/>
              </p:ext>
            </p:extLst>
          </p:nvPr>
        </p:nvGraphicFramePr>
        <p:xfrm>
          <a:off x="381000" y="304800"/>
          <a:ext cx="8229599" cy="6219371"/>
        </p:xfrm>
        <a:graphic>
          <a:graphicData uri="http://schemas.openxmlformats.org/drawingml/2006/table">
            <a:tbl>
              <a:tblPr/>
              <a:tblGrid>
                <a:gridCol w="3106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58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4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49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49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49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49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49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0419">
                <a:tc>
                  <a:txBody>
                    <a:bodyPr/>
                    <a:lstStyle/>
                    <a:p>
                      <a:pPr marL="7874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20" dirty="0">
                          <a:effectLst/>
                          <a:latin typeface="Calibri"/>
                          <a:ea typeface="Times New Roman"/>
                        </a:rPr>
                        <a:t>Points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10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30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2105" algn="r"/>
                        </a:tabLst>
                      </a:pPr>
                      <a:r>
                        <a:rPr lang="en-US" sz="1600" spc="-80">
                          <a:effectLst/>
                          <a:latin typeface="Calibri"/>
                          <a:ea typeface="Times New Roman"/>
                        </a:rPr>
                        <a:t>40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50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60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70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80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90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100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20">
                          <a:effectLst/>
                          <a:latin typeface="Calibri"/>
                          <a:ea typeface="Times New Roman"/>
                        </a:rPr>
                        <a:t>10%+ Affordable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20">
                          <a:effectLst/>
                          <a:latin typeface="Calibri"/>
                          <a:ea typeface="Times New Roman"/>
                        </a:rPr>
                        <a:t>20%+ Affordable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20">
                          <a:effectLst/>
                          <a:latin typeface="Calibri"/>
                          <a:ea typeface="Times New Roman"/>
                        </a:rPr>
                        <a:t>30%+ Affordable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30">
                          <a:effectLst/>
                          <a:latin typeface="Calibri"/>
                          <a:ea typeface="Times New Roman"/>
                        </a:rPr>
                        <a:t>40%+ Affordable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20">
                          <a:effectLst/>
                          <a:latin typeface="Calibri"/>
                          <a:ea typeface="Times New Roman"/>
                        </a:rPr>
                        <a:t>50%+ Affordable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20">
                          <a:effectLst/>
                          <a:latin typeface="Calibri"/>
                          <a:ea typeface="Times New Roman"/>
                        </a:rPr>
                        <a:t>60%+ Affordable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20">
                          <a:effectLst/>
                          <a:latin typeface="Calibri"/>
                          <a:ea typeface="Times New Roman"/>
                        </a:rPr>
                        <a:t>70%+ Affordable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20">
                          <a:effectLst/>
                          <a:latin typeface="Calibri"/>
                          <a:ea typeface="Times New Roman"/>
                        </a:rPr>
                        <a:t>80%+ Affordable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20">
                          <a:effectLst/>
                          <a:latin typeface="Calibri"/>
                          <a:ea typeface="Times New Roman"/>
                        </a:rPr>
                        <a:t>90%+ Affordable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20">
                          <a:effectLst/>
                          <a:latin typeface="Calibri"/>
                          <a:ea typeface="Times New Roman"/>
                        </a:rPr>
                        <a:t>25%+ Workforce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20">
                          <a:effectLst/>
                          <a:latin typeface="Calibri"/>
                          <a:ea typeface="Times New Roman"/>
                        </a:rPr>
                        <a:t>50%+ Workforce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41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20">
                          <a:effectLst/>
                          <a:latin typeface="Calibri"/>
                          <a:ea typeface="Times New Roman"/>
                        </a:rPr>
                        <a:t>75%+ Workforce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083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50" dirty="0">
                          <a:effectLst/>
                          <a:latin typeface="Calibri"/>
                          <a:ea typeface="Times New Roman"/>
                        </a:rPr>
                        <a:t>Location: .25 mile ½ hour transit stop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4255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50">
                          <a:effectLst/>
                          <a:latin typeface="Calibri"/>
                          <a:ea typeface="Times New Roman"/>
                        </a:rPr>
                        <a:t>Location: 1 mile from job center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60839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50">
                          <a:effectLst/>
                          <a:latin typeface="Calibri"/>
                          <a:ea typeface="Times New Roman"/>
                        </a:rPr>
                        <a:t>Location:.5 mile from transp. Amenity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6583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50">
                          <a:effectLst/>
                          <a:latin typeface="Calibri"/>
                          <a:ea typeface="Times New Roman"/>
                        </a:rPr>
                        <a:t>Tenant Affordability: 20 years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0704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50">
                          <a:effectLst/>
                          <a:latin typeface="Calibri"/>
                          <a:ea typeface="Times New Roman"/>
                        </a:rPr>
                        <a:t>Tenant Affordability: 30 years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0704">
                <a:tc>
                  <a:txBody>
                    <a:bodyPr/>
                    <a:lstStyle/>
                    <a:p>
                      <a:pPr marL="7874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512" y="57150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0557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018463" cy="642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56383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 Unit New Development	, all 2 BR</a:t>
            </a:r>
          </a:p>
          <a:p>
            <a:r>
              <a:rPr lang="en-US" dirty="0"/>
              <a:t>All-in Cost/per unit:	$120,000	</a:t>
            </a:r>
          </a:p>
          <a:p>
            <a:pPr lvl="1"/>
            <a:r>
              <a:rPr lang="en-US" dirty="0"/>
              <a:t>Land		$20,000</a:t>
            </a:r>
          </a:p>
          <a:p>
            <a:pPr lvl="1"/>
            <a:r>
              <a:rPr lang="en-US" dirty="0"/>
              <a:t>Site/Utilities	$20,000</a:t>
            </a:r>
          </a:p>
          <a:p>
            <a:pPr lvl="1"/>
            <a:r>
              <a:rPr lang="en-US" dirty="0"/>
              <a:t>Bldg. Constr.	$80,000 (800 </a:t>
            </a:r>
            <a:r>
              <a:rPr lang="en-US" dirty="0" err="1"/>
              <a:t>sq</a:t>
            </a:r>
            <a:r>
              <a:rPr lang="en-US" dirty="0"/>
              <a:t> </a:t>
            </a:r>
            <a:r>
              <a:rPr lang="en-US" dirty="0" err="1"/>
              <a:t>ft</a:t>
            </a:r>
            <a:r>
              <a:rPr lang="en-US" dirty="0"/>
              <a:t> @ $100/</a:t>
            </a:r>
            <a:r>
              <a:rPr lang="en-US" dirty="0" err="1"/>
              <a:t>sq</a:t>
            </a:r>
            <a:r>
              <a:rPr lang="en-US" dirty="0"/>
              <a:t> </a:t>
            </a:r>
            <a:r>
              <a:rPr lang="en-US" dirty="0" err="1"/>
              <a:t>ft</a:t>
            </a:r>
            <a:r>
              <a:rPr lang="en-US" dirty="0"/>
              <a:t>)</a:t>
            </a:r>
          </a:p>
          <a:p>
            <a:r>
              <a:rPr lang="en-US" dirty="0"/>
              <a:t>Total cost: $960,000	</a:t>
            </a:r>
          </a:p>
          <a:p>
            <a:pPr lvl="1"/>
            <a:r>
              <a:rPr lang="en-US" dirty="0"/>
              <a:t>Equity	30%	$288,000	</a:t>
            </a:r>
          </a:p>
          <a:p>
            <a:pPr lvl="1"/>
            <a:r>
              <a:rPr lang="en-US" dirty="0"/>
              <a:t>Debt	70% 	$672,000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65" y="57150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7416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Rent Structure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Scenario 1:</a:t>
            </a:r>
          </a:p>
          <a:p>
            <a:pPr lvl="1"/>
            <a:r>
              <a:rPr lang="en-US" dirty="0"/>
              <a:t>100% AMI Rents: $1,194/month</a:t>
            </a:r>
          </a:p>
          <a:p>
            <a:pPr lvl="1"/>
            <a:endParaRPr lang="en-US" dirty="0"/>
          </a:p>
          <a:p>
            <a:r>
              <a:rPr lang="en-US" dirty="0"/>
              <a:t>Scenario 2:</a:t>
            </a:r>
          </a:p>
          <a:p>
            <a:pPr lvl="1"/>
            <a:r>
              <a:rPr lang="en-US" dirty="0"/>
              <a:t>100% at 50% AMI (Vouchers): $992.00/month</a:t>
            </a:r>
          </a:p>
          <a:p>
            <a:pPr lvl="1"/>
            <a:endParaRPr lang="en-US" dirty="0"/>
          </a:p>
          <a:p>
            <a:r>
              <a:rPr lang="en-US" dirty="0"/>
              <a:t>Scenario 3: </a:t>
            </a:r>
          </a:p>
          <a:p>
            <a:pPr lvl="1"/>
            <a:r>
              <a:rPr lang="en-US" dirty="0"/>
              <a:t>50% at 100% AMI, 50% at Voucher Rate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65" y="57150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208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Annual Rent increase: 2%</a:t>
            </a:r>
          </a:p>
          <a:p>
            <a:r>
              <a:rPr lang="en-US" dirty="0"/>
              <a:t>Annual Vacancy rate: 3%</a:t>
            </a:r>
          </a:p>
          <a:p>
            <a:r>
              <a:rPr lang="en-US" dirty="0"/>
              <a:t>Annual Cost Increase: 3%</a:t>
            </a:r>
          </a:p>
          <a:p>
            <a:r>
              <a:rPr lang="en-US" dirty="0"/>
              <a:t>Other Income: 3% of gross rent</a:t>
            </a:r>
          </a:p>
          <a:p>
            <a:r>
              <a:rPr lang="en-US" dirty="0"/>
              <a:t>Annual Operating Cost: $38,792 (</a:t>
            </a:r>
            <a:r>
              <a:rPr lang="en-US" dirty="0" err="1"/>
              <a:t>yr</a:t>
            </a:r>
            <a:r>
              <a:rPr lang="en-US" dirty="0"/>
              <a:t> 1)</a:t>
            </a:r>
          </a:p>
          <a:p>
            <a:pPr lvl="1"/>
            <a:r>
              <a:rPr lang="en-US" dirty="0"/>
              <a:t> 33% of year 1 net </a:t>
            </a:r>
            <a:r>
              <a:rPr lang="en-US" dirty="0">
                <a:solidFill>
                  <a:srgbClr val="FF0000"/>
                </a:solidFill>
              </a:rPr>
              <a:t>market rent </a:t>
            </a:r>
            <a:r>
              <a:rPr lang="en-US" dirty="0"/>
              <a:t>income</a:t>
            </a:r>
          </a:p>
          <a:p>
            <a:r>
              <a:rPr lang="en-US" dirty="0"/>
              <a:t>Conventional Debt: 5%, 15 Years</a:t>
            </a:r>
          </a:p>
          <a:p>
            <a:r>
              <a:rPr lang="en-US" b="1" dirty="0"/>
              <a:t>Cash-on-Cash analysis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65" y="57150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3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571811"/>
              </p:ext>
            </p:extLst>
          </p:nvPr>
        </p:nvGraphicFramePr>
        <p:xfrm>
          <a:off x="188256" y="1447800"/>
          <a:ext cx="8727142" cy="35991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91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5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0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25597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Median Market-rate Rents by Bedroom Type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55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4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5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Studio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5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One-Bedroom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5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</a:rPr>
                        <a:t>Two-Bedroom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5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Three-Bedroom +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5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Buncombe County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$875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$930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$1061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$1,127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HUD Fair Market Rents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$709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$713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$917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$1,073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City Affordable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Rents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$685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$773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$870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$949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7023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>
                <a:solidFill>
                  <a:prstClr val="white"/>
                </a:solidFill>
                <a:latin typeface="Arial" charset="0"/>
              </a:rPr>
              <a:t>Surveyed/Inventoried Housing Supply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65" y="5715000"/>
            <a:ext cx="936033" cy="9360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Affordable?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8686800" y="6080444"/>
            <a:ext cx="762000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334000"/>
            <a:ext cx="350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Note: Rents without utilities</a:t>
            </a:r>
          </a:p>
        </p:txBody>
      </p:sp>
    </p:spTree>
    <p:extLst>
      <p:ext uri="{BB962C8B-B14F-4D97-AF65-F5344CB8AC3E}">
        <p14:creationId xmlns:p14="http://schemas.microsoft.com/office/powerpoint/2010/main" val="14806358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Bottom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Cash-on Cash Analysis</a:t>
            </a:r>
          </a:p>
          <a:p>
            <a:pPr lvl="1"/>
            <a:r>
              <a:rPr lang="en-US" dirty="0"/>
              <a:t>100% AMI Rents: Year 5= $18,403</a:t>
            </a:r>
          </a:p>
          <a:p>
            <a:pPr lvl="1"/>
            <a:r>
              <a:rPr lang="en-US" dirty="0"/>
              <a:t>50-50 rents: Year 5=  $17,730</a:t>
            </a:r>
          </a:p>
          <a:p>
            <a:pPr lvl="1"/>
            <a:r>
              <a:rPr lang="en-US" dirty="0"/>
              <a:t>All Voucher Rents: Year 5= $13,558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Affordable also brings savings on </a:t>
            </a:r>
          </a:p>
          <a:p>
            <a:pPr marL="457200" lvl="1" indent="0">
              <a:buNone/>
            </a:pPr>
            <a:r>
              <a:rPr lang="en-US" dirty="0"/>
              <a:t>	- Permit Fees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65" y="57150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6671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3"/>
              </a:rPr>
              <a:t>http://www.ashevillenc.gov/departments/community/community_development/unding_programs/default.htm</a:t>
            </a:r>
            <a:endParaRPr lang="en-US" sz="2400" dirty="0"/>
          </a:p>
          <a:p>
            <a:r>
              <a:rPr lang="en-US" sz="2800" dirty="0"/>
              <a:t>Jeff Staudinger</a:t>
            </a:r>
          </a:p>
          <a:p>
            <a:pPr lvl="1"/>
            <a:r>
              <a:rPr lang="en-US" sz="2000" dirty="0"/>
              <a:t>828-259-5723</a:t>
            </a:r>
          </a:p>
          <a:p>
            <a:pPr lvl="1"/>
            <a:r>
              <a:rPr lang="en-US" sz="2000" dirty="0">
                <a:hlinkClick r:id="rId4"/>
              </a:rPr>
              <a:t>jstaudinger@ashevillenc.gov</a:t>
            </a:r>
            <a:endParaRPr lang="en-US" sz="2000" dirty="0"/>
          </a:p>
          <a:p>
            <a:r>
              <a:rPr lang="en-US" sz="2800" dirty="0"/>
              <a:t>Heather Dillashaw</a:t>
            </a:r>
          </a:p>
          <a:p>
            <a:pPr lvl="1"/>
            <a:r>
              <a:rPr lang="en-US" sz="2000" dirty="0"/>
              <a:t>828-259-5851</a:t>
            </a:r>
          </a:p>
          <a:p>
            <a:pPr lvl="1"/>
            <a:r>
              <a:rPr lang="en-US" sz="2000" dirty="0">
                <a:hlinkClick r:id="rId5"/>
              </a:rPr>
              <a:t>hdillashaw@ashevillenc.gov</a:t>
            </a:r>
            <a:endParaRPr lang="en-US" sz="2000" dirty="0"/>
          </a:p>
          <a:p>
            <a:pPr lvl="1"/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4864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45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Income/Rent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267972"/>
              </p:ext>
            </p:extLst>
          </p:nvPr>
        </p:nvGraphicFramePr>
        <p:xfrm>
          <a:off x="1066800" y="1295400"/>
          <a:ext cx="7239000" cy="5429203"/>
        </p:xfrm>
        <a:graphic>
          <a:graphicData uri="http://schemas.openxmlformats.org/drawingml/2006/table">
            <a:tbl>
              <a:tblPr/>
              <a:tblGrid>
                <a:gridCol w="606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38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041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Affordable Housing Standards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2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Maximum Rent-80% AMI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Family Size*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Utility Allowance**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Max affordable rent at 80% AMI***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Rent + Utilities****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0 BR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32,450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685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811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1 BR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37,050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793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926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2 BR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41,700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870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1,043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3 BR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46,300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949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1,158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4 BR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228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53,750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1,116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1,344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19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Low Income Housing Standards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19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Maximum Rent-60% AMI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70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Family Size*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Utility Allowance**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Max affordable rent at 60% AMI***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Rent + Utilities****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0 BR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24,338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482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608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1 BR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27,788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562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695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2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2 BR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31,275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609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782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2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3 BR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34,740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660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869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4 BR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/>
                        </a:rPr>
                        <a:t>228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40,313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780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/>
                        </a:rPr>
                        <a:t>1,008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52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Rental Housing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3,580 affordable rental units needed by 2020</a:t>
            </a:r>
          </a:p>
          <a:p>
            <a:r>
              <a:rPr lang="en-US" dirty="0"/>
              <a:t>64%  are needed by households earning 80% or less of median income</a:t>
            </a:r>
          </a:p>
          <a:p>
            <a:r>
              <a:rPr lang="en-US" dirty="0"/>
              <a:t>45% of </a:t>
            </a:r>
            <a:r>
              <a:rPr lang="en-US" u="sng" dirty="0"/>
              <a:t>all</a:t>
            </a:r>
            <a:r>
              <a:rPr lang="en-US" dirty="0"/>
              <a:t> renter households pay &gt;30% of their gross income for rent</a:t>
            </a:r>
          </a:p>
          <a:p>
            <a:r>
              <a:rPr lang="en-US" dirty="0"/>
              <a:t>21% pay &gt;50% of their gross income for rent</a:t>
            </a:r>
          </a:p>
          <a:p>
            <a:r>
              <a:rPr lang="en-US" dirty="0"/>
              <a:t>75% &lt;60% AMI pay &gt;30% for housing costs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562600"/>
            <a:ext cx="936033" cy="9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440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Red shading = Unable to afford Fair Market Rent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098249"/>
              </p:ext>
            </p:extLst>
          </p:nvPr>
        </p:nvGraphicFramePr>
        <p:xfrm>
          <a:off x="914401" y="1143000"/>
          <a:ext cx="7239001" cy="4941174"/>
        </p:xfrm>
        <a:graphic>
          <a:graphicData uri="http://schemas.openxmlformats.org/drawingml/2006/table">
            <a:tbl>
              <a:tblPr firstRow="1" firstCol="1" bandRow="1"/>
              <a:tblGrid>
                <a:gridCol w="2564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4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49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49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49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0374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Mean Hourly Wage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Employment</a:t>
                      </a:r>
                      <a:endParaRPr lang="en-US" sz="8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 of Total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Efficiency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Bedrooms</a:t>
                      </a:r>
                      <a:endParaRPr lang="en-US" sz="800" i="1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 all occupations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$17.14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116,920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Retail Salespersons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$10.71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4,690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4.0%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0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Food Preparation &amp; Serving Workers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$8.08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3,780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3.2%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Registered Nurses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$28.96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3,630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3.1%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Cashiers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$8.45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3,350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2.9%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Waiters &amp; Waitresses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$8.90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3,250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2.8%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Home Health Aides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$10.57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2,310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2.0%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Stock Clerks &amp; Order Fillers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$10.74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1,970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1.7%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0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Laborers, Freight, Material Movers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$11.08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1,930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1.7%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Secretaries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$13.74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1,900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1.6%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Janitors &amp; Cleaners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$9.84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1,740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Office Clerks, General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$11.73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1,720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0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Customer Service Representatives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$13.14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1,700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General &amp; Operations Managers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$49.62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1,600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1.4%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Cooks, Restaurant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$10.42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1.3%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70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Supervisor/Mgr of Retail Sales Work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$17.62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1,450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1.2%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70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Bookkeeping &amp; Accounting Clerks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$15.20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1,390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1.2%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70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Maids &amp; Housekeeping Cleaners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$8.77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1,310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1.1%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70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Executive Secretaries &amp; Admin Assts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$16.55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1,270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1.1%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70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Truck Drivers, Heavy/Tractor-Trailer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$18.11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1,200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70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Receptionists &amp; Information Clerks</a:t>
                      </a:r>
                      <a:endParaRPr lang="en-US" sz="8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$11.39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1,180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1.0%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Trebuchet MS"/>
                        <a:ea typeface="Times New Roman"/>
                        <a:cs typeface="Times New Roman"/>
                      </a:endParaRPr>
                    </a:p>
                  </a:txBody>
                  <a:tcPr marL="54860" marR="5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771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Affordable?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a family of 4, annual income of $46,300</a:t>
            </a:r>
          </a:p>
          <a:p>
            <a:pPr lvl="1"/>
            <a:r>
              <a:rPr lang="en-US" dirty="0"/>
              <a:t> </a:t>
            </a:r>
            <a:r>
              <a:rPr lang="en-US" sz="3200" b="1" dirty="0"/>
              <a:t>$1,158 month</a:t>
            </a:r>
          </a:p>
          <a:p>
            <a:pPr lvl="1"/>
            <a:r>
              <a:rPr lang="en-US" dirty="0"/>
              <a:t>Mortgage: </a:t>
            </a:r>
            <a:r>
              <a:rPr lang="en-US" sz="4000" b="1" dirty="0">
                <a:solidFill>
                  <a:srgbClr val="FF0000"/>
                </a:solidFill>
              </a:rPr>
              <a:t>$187,295.74 </a:t>
            </a:r>
          </a:p>
          <a:p>
            <a:r>
              <a:rPr lang="en-US" dirty="0"/>
              <a:t>To a family of 2, annual income of $37,000</a:t>
            </a:r>
          </a:p>
          <a:p>
            <a:pPr lvl="1"/>
            <a:r>
              <a:rPr lang="en-US" sz="3200" b="1" dirty="0"/>
              <a:t>$926/month</a:t>
            </a:r>
          </a:p>
          <a:p>
            <a:pPr lvl="1"/>
            <a:r>
              <a:rPr lang="en-US" dirty="0"/>
              <a:t>Mortgage: </a:t>
            </a:r>
            <a:r>
              <a:rPr lang="en-US" sz="4000" b="1" dirty="0">
                <a:solidFill>
                  <a:srgbClr val="FF0000"/>
                </a:solidFill>
              </a:rPr>
              <a:t>$156,507.40 </a:t>
            </a:r>
          </a:p>
          <a:p>
            <a:r>
              <a:rPr lang="en-US" dirty="0"/>
              <a:t>These are households at </a:t>
            </a:r>
            <a:r>
              <a:rPr lang="en-US" b="1" dirty="0"/>
              <a:t>80%</a:t>
            </a:r>
            <a:r>
              <a:rPr lang="en-US" dirty="0"/>
              <a:t> of the median income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182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Owner Housing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3,879 affordable new ownership units needed by 2020</a:t>
            </a:r>
          </a:p>
          <a:p>
            <a:r>
              <a:rPr lang="en-US" dirty="0"/>
              <a:t>73% of that total needed by senior households</a:t>
            </a:r>
          </a:p>
          <a:p>
            <a:r>
              <a:rPr lang="en-US" dirty="0"/>
              <a:t>70% of households are looking for homes priced under $200,000</a:t>
            </a:r>
          </a:p>
          <a:p>
            <a:r>
              <a:rPr lang="en-US" dirty="0"/>
              <a:t>13% of current homes listed are listed $200,000</a:t>
            </a:r>
          </a:p>
          <a:p>
            <a:r>
              <a:rPr lang="en-US" dirty="0"/>
              <a:t>Current median sales price: $270,000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81600"/>
            <a:ext cx="9382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91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</TotalTime>
  <Words>2213</Words>
  <Application>Microsoft Office PowerPoint</Application>
  <PresentationFormat>On-screen Show (4:3)</PresentationFormat>
  <Paragraphs>828</Paragraphs>
  <Slides>41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Times New Roman</vt:lpstr>
      <vt:lpstr>Trebuchet MS</vt:lpstr>
      <vt:lpstr>Office Theme</vt:lpstr>
      <vt:lpstr>4_Office Theme</vt:lpstr>
      <vt:lpstr>City of Asheville COMPREHENSIVE AFFORDABLE HOUSING STRATEGY</vt:lpstr>
      <vt:lpstr>Contents</vt:lpstr>
      <vt:lpstr>Housing Needs Assessment</vt:lpstr>
      <vt:lpstr>What’s Affordable?</vt:lpstr>
      <vt:lpstr>Income/Rent</vt:lpstr>
      <vt:lpstr>Rental Housing Gap</vt:lpstr>
      <vt:lpstr>Red shading = Unable to afford Fair Market Rent</vt:lpstr>
      <vt:lpstr>What’s Affordable?</vt:lpstr>
      <vt:lpstr>Owner Housing Gap</vt:lpstr>
      <vt:lpstr>Key Regional and National Trends</vt:lpstr>
      <vt:lpstr>Challenges</vt:lpstr>
      <vt:lpstr>Affordable Housing Strategy</vt:lpstr>
      <vt:lpstr>Strategy Goals</vt:lpstr>
      <vt:lpstr>Actions</vt:lpstr>
      <vt:lpstr>Asheville Tools and Strategies</vt:lpstr>
      <vt:lpstr>General Obligation Bond</vt:lpstr>
      <vt:lpstr>General Obligation Bonds</vt:lpstr>
      <vt:lpstr>General Obligation Bonds</vt:lpstr>
      <vt:lpstr>Asheville “Allocation Principles”</vt:lpstr>
      <vt:lpstr>Asheville “Allocation Principles”</vt:lpstr>
      <vt:lpstr>Land Banking</vt:lpstr>
      <vt:lpstr>Permanently Affordable Homeownership</vt:lpstr>
      <vt:lpstr>Permanently Affordable Homeownership</vt:lpstr>
      <vt:lpstr>Housing Trust Fund</vt:lpstr>
      <vt:lpstr>Housing Trust Fund</vt:lpstr>
      <vt:lpstr>Housing Trust Funds</vt:lpstr>
      <vt:lpstr>Capital Improvement Program</vt:lpstr>
      <vt:lpstr>Capital Improvement Program</vt:lpstr>
      <vt:lpstr>Local Government-Owned Property</vt:lpstr>
      <vt:lpstr>Local Government-Owned Property</vt:lpstr>
      <vt:lpstr>Local Government-Owned Property</vt:lpstr>
      <vt:lpstr>PowerPoint Presentation</vt:lpstr>
      <vt:lpstr>Land Use Incentive Grant</vt:lpstr>
      <vt:lpstr>Land Use Incentive Grant</vt:lpstr>
      <vt:lpstr>PowerPoint Presentation</vt:lpstr>
      <vt:lpstr>PowerPoint Presentation</vt:lpstr>
      <vt:lpstr>Example</vt:lpstr>
      <vt:lpstr>Rent Structure Scenarios</vt:lpstr>
      <vt:lpstr>Other Assumptions</vt:lpstr>
      <vt:lpstr>Bottom Line</vt:lpstr>
      <vt:lpstr>More information</vt:lpstr>
    </vt:vector>
  </TitlesOfParts>
  <Company>City of Asheville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AFFORDABLE HOUSING STRATEGY</dc:title>
  <dc:creator>Jeff Staudinger</dc:creator>
  <cp:lastModifiedBy>RICHARD FUQUA</cp:lastModifiedBy>
  <cp:revision>42</cp:revision>
  <cp:lastPrinted>2015-11-20T16:21:14Z</cp:lastPrinted>
  <dcterms:created xsi:type="dcterms:W3CDTF">2015-11-19T19:09:10Z</dcterms:created>
  <dcterms:modified xsi:type="dcterms:W3CDTF">2017-05-25T12:27:20Z</dcterms:modified>
</cp:coreProperties>
</file>