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74" r:id="rId2"/>
    <p:sldId id="683" r:id="rId3"/>
    <p:sldId id="576" r:id="rId4"/>
    <p:sldId id="985" r:id="rId5"/>
    <p:sldId id="1308" r:id="rId6"/>
    <p:sldId id="1311" r:id="rId7"/>
    <p:sldId id="1309" r:id="rId8"/>
    <p:sldId id="1310" r:id="rId9"/>
    <p:sldId id="1312" r:id="rId10"/>
    <p:sldId id="1315" r:id="rId11"/>
    <p:sldId id="1316" r:id="rId12"/>
    <p:sldId id="1275" r:id="rId13"/>
    <p:sldId id="1277" r:id="rId14"/>
    <p:sldId id="1278" r:id="rId15"/>
    <p:sldId id="1279" r:id="rId16"/>
    <p:sldId id="1284" r:id="rId17"/>
    <p:sldId id="1285" r:id="rId18"/>
    <p:sldId id="1286" r:id="rId19"/>
    <p:sldId id="1287" r:id="rId20"/>
    <p:sldId id="1288" r:id="rId21"/>
    <p:sldId id="1289" r:id="rId22"/>
    <p:sldId id="1290" r:id="rId23"/>
    <p:sldId id="1291" r:id="rId24"/>
    <p:sldId id="1292" r:id="rId25"/>
    <p:sldId id="1293" r:id="rId26"/>
    <p:sldId id="1296" r:id="rId27"/>
    <p:sldId id="1297" r:id="rId28"/>
    <p:sldId id="1298" r:id="rId29"/>
    <p:sldId id="1299" r:id="rId30"/>
    <p:sldId id="1317" r:id="rId31"/>
    <p:sldId id="1318" r:id="rId32"/>
    <p:sldId id="1319" r:id="rId33"/>
    <p:sldId id="1320" r:id="rId34"/>
    <p:sldId id="1321" r:id="rId35"/>
    <p:sldId id="977" r:id="rId36"/>
    <p:sldId id="978" r:id="rId37"/>
    <p:sldId id="979" r:id="rId38"/>
    <p:sldId id="980" r:id="rId39"/>
    <p:sldId id="1190" r:id="rId40"/>
    <p:sldId id="1191" r:id="rId41"/>
    <p:sldId id="1192" r:id="rId42"/>
    <p:sldId id="1193" r:id="rId43"/>
    <p:sldId id="1194" r:id="rId44"/>
    <p:sldId id="1169" r:id="rId45"/>
    <p:sldId id="1170" r:id="rId46"/>
    <p:sldId id="1171" r:id="rId47"/>
    <p:sldId id="1196" r:id="rId48"/>
    <p:sldId id="1197" r:id="rId49"/>
    <p:sldId id="1198" r:id="rId50"/>
    <p:sldId id="1199" r:id="rId51"/>
    <p:sldId id="1204" r:id="rId52"/>
    <p:sldId id="1206" r:id="rId53"/>
    <p:sldId id="1093" r:id="rId54"/>
    <p:sldId id="987" r:id="rId55"/>
    <p:sldId id="1188" r:id="rId56"/>
    <p:sldId id="1303" r:id="rId57"/>
    <p:sldId id="1304" r:id="rId58"/>
    <p:sldId id="1306" r:id="rId59"/>
    <p:sldId id="1322" r:id="rId60"/>
    <p:sldId id="1302" r:id="rId61"/>
    <p:sldId id="1305" r:id="rId62"/>
    <p:sldId id="1095" r:id="rId63"/>
    <p:sldId id="1094" r:id="rId64"/>
    <p:sldId id="1096" r:id="rId65"/>
    <p:sldId id="984" r:id="rId6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CDD9E"/>
    <a:srgbClr val="FEEFD2"/>
    <a:srgbClr val="FBCE75"/>
    <a:srgbClr val="FE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" y="3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101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Program Assistance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133</c:v>
                </c:pt>
                <c:pt idx="1">
                  <c:v>160</c:v>
                </c:pt>
                <c:pt idx="2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6-4861-B166-08AC6EC6C4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Closed Loans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97</c:v>
                </c:pt>
                <c:pt idx="1">
                  <c:v>128</c:v>
                </c:pt>
                <c:pt idx="2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6-4861-B166-08AC6EC6C4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</c:v>
                </c:pt>
                <c:pt idx="1">
                  <c:v>25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6-4861-B166-08AC6EC6C4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NC Home 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47</c:v>
                </c:pt>
                <c:pt idx="1">
                  <c:v>92</c:v>
                </c:pt>
                <c:pt idx="2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66-4861-B166-08AC6EC6C4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SystemVision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58</c:v>
                </c:pt>
                <c:pt idx="1">
                  <c:v>41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66-4861-B166-08AC6EC6C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913304"/>
        <c:axId val="401918400"/>
      </c:barChart>
      <c:catAx>
        <c:axId val="40191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918400"/>
        <c:crosses val="autoZero"/>
        <c:auto val="1"/>
        <c:lblAlgn val="ctr"/>
        <c:lblOffset val="100"/>
        <c:noMultiLvlLbl val="0"/>
      </c:catAx>
      <c:valAx>
        <c:axId val="4019184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913304"/>
        <c:crosses val="autoZero"/>
        <c:crossBetween val="between"/>
      </c:valAx>
      <c:spPr>
        <a:solidFill>
          <a:schemeClr val="bg1">
            <a:alpha val="7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Habitat Homes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230</c:v>
                </c:pt>
                <c:pt idx="1">
                  <c:v>273</c:v>
                </c:pt>
                <c:pt idx="2">
                  <c:v>244</c:v>
                </c:pt>
                <c:pt idx="3">
                  <c:v>241</c:v>
                </c:pt>
                <c:pt idx="4">
                  <c:v>241</c:v>
                </c:pt>
                <c:pt idx="5">
                  <c:v>278</c:v>
                </c:pt>
                <c:pt idx="6">
                  <c:v>220</c:v>
                </c:pt>
                <c:pt idx="7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D-4BE7-A243-6F34F23510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SystemVision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143</c:v>
                </c:pt>
                <c:pt idx="1">
                  <c:v>192</c:v>
                </c:pt>
                <c:pt idx="2">
                  <c:v>192</c:v>
                </c:pt>
                <c:pt idx="3">
                  <c:v>175</c:v>
                </c:pt>
                <c:pt idx="4">
                  <c:v>183</c:v>
                </c:pt>
                <c:pt idx="5">
                  <c:v>230</c:v>
                </c:pt>
                <c:pt idx="6">
                  <c:v>185</c:v>
                </c:pt>
                <c:pt idx="7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BE7-A243-6F34F2351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64936"/>
        <c:axId val="74765328"/>
        <c:axId val="0"/>
      </c:bar3DChart>
      <c:catAx>
        <c:axId val="7476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65328"/>
        <c:crosses val="autoZero"/>
        <c:auto val="1"/>
        <c:lblAlgn val="ctr"/>
        <c:lblOffset val="100"/>
        <c:noMultiLvlLbl val="0"/>
      </c:catAx>
      <c:valAx>
        <c:axId val="7476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6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1280-0C75-46CE-9A2C-7FB68E6C9993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AF03E-879C-4520-8A96-5522B2653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00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92C8B-7433-4DC4-8DD4-6F2A302F1F41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3E7D6-F64C-4EF0-9B79-12D3D96715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4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E7D6-F64C-4EF0-9B79-12D3D96715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E7D6-F64C-4EF0-9B79-12D3D96715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9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E7FA1-F57F-42BA-ADF6-FA6637CCB7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6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E7FA1-F57F-42BA-ADF6-FA6637CCB7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E7FA1-F57F-42BA-ADF6-FA6637CCB75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1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E7D6-F64C-4EF0-9B79-12D3D967153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0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E7D6-F64C-4EF0-9B79-12D3D967153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0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E7D6-F64C-4EF0-9B79-12D3D967153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4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E7D6-F64C-4EF0-9B79-12D3D967153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5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1278" y="269365"/>
            <a:ext cx="7048500" cy="3328889"/>
          </a:xfrm>
          <a:solidFill>
            <a:schemeClr val="bg1">
              <a:alpha val="24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lang="en-US" sz="5400" b="1" kern="1200" baseline="0" dirty="0">
                <a:ln w="22225">
                  <a:solidFill>
                    <a:srgbClr val="009999">
                      <a:alpha val="75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700" y="4127111"/>
            <a:ext cx="7048500" cy="1752600"/>
          </a:xfrm>
          <a:solidFill>
            <a:schemeClr val="bg1">
              <a:alpha val="24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27E61B-4CA5-480B-A1B1-B13BD017388A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3149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ame 13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Half Frame 14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77" y="160325"/>
            <a:ext cx="1058541" cy="12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5"/>
          <p:cNvSpPr txBox="1">
            <a:spLocks noChangeArrowheads="1"/>
          </p:cNvSpPr>
          <p:nvPr userDrawn="1"/>
        </p:nvSpPr>
        <p:spPr bwMode="auto">
          <a:xfrm>
            <a:off x="513179" y="1428253"/>
            <a:ext cx="9743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www.nchfa.com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C369-784E-44BE-8776-6986963D5030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3149600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9" name="Rectangle 8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ame 11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9CB1-ACE5-4EEB-B258-D133E9CDFBF7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3160889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9" name="Rectangle 8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ame 11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62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1719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 flip="none" rotWithShape="1">
          <a:gsLst>
            <a:gs pos="0">
              <a:schemeClr val="bg1"/>
            </a:gs>
            <a:gs pos="59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  <a:gs pos="75000">
              <a:schemeClr val="bg1">
                <a:alpha val="86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103"/>
            <a:ext cx="10972800" cy="6640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6294"/>
            <a:ext cx="10972800" cy="5229871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3A79-F5D9-483F-A4D5-EDFFDA160083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3138311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9898" y="79518"/>
            <a:ext cx="750872" cy="8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933450" y="6248401"/>
            <a:ext cx="10242550" cy="400003"/>
            <a:chOff x="381000" y="6248400"/>
            <a:chExt cx="7696200" cy="40000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ame 19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309959" y="938056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0"/>
            <a:ext cx="1309511" cy="12417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 flipV="1">
            <a:off x="0" y="0"/>
            <a:ext cx="1648178" cy="1557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22489" y="873367"/>
            <a:ext cx="10647409" cy="25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000" kern="1200" dirty="0">
                <a:ln>
                  <a:solidFill>
                    <a:srgbClr val="009999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800" b="1" kern="1200" baseline="0" dirty="0" smtClean="0">
                <a:ln>
                  <a:solidFill>
                    <a:srgbClr val="009999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BD38-5F4D-4688-8D2C-C71AA3935987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3127022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9" name="Rectangle 8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ame 11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gradFill flip="none" rotWithShape="1">
          <a:gsLst>
            <a:gs pos="0">
              <a:schemeClr val="bg1"/>
            </a:gs>
            <a:gs pos="59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  <a:gs pos="75000">
              <a:schemeClr val="bg1">
                <a:alpha val="86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399-B3E9-448C-BF13-8CC8E0B5742E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3160889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10" name="Rectangle 9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gradFill flip="none" rotWithShape="1">
          <a:gsLst>
            <a:gs pos="0">
              <a:schemeClr val="bg1"/>
            </a:gs>
            <a:gs pos="59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  <a:gs pos="75000">
              <a:schemeClr val="bg1">
                <a:alpha val="86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493C-EECB-4876-9D16-316D9EBEE769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3172178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ame 14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flip="none" rotWithShape="1">
          <a:gsLst>
            <a:gs pos="0">
              <a:schemeClr val="bg1"/>
            </a:gs>
            <a:gs pos="59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  <a:gs pos="75000">
              <a:schemeClr val="bg1">
                <a:alpha val="86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D403-7AD8-49FF-AA56-1670E7C1C180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3160889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8" name="Rectangle 7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ame 10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347-C8BB-4700-9A65-92C151280F4B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3172178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7" name="Rectangle 6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ame 9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BAB7-0962-41DE-B529-B9099540B54B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3183467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10" name="Rectangle 9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8C83-4B99-49AA-ABF3-9D6E0730DE23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3172178" cy="365125"/>
          </a:xfrm>
        </p:spPr>
        <p:txBody>
          <a:bodyPr/>
          <a:lstStyle/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564" y="5410201"/>
            <a:ext cx="750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08000" y="6248401"/>
            <a:ext cx="10668000" cy="400003"/>
            <a:chOff x="381000" y="6248400"/>
            <a:chExt cx="7696200" cy="400003"/>
          </a:xfrm>
        </p:grpSpPr>
        <p:sp>
          <p:nvSpPr>
            <p:cNvPr id="10" name="Rectangle 9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 userDrawn="1"/>
          </p:nvSpPr>
          <p:spPr>
            <a:xfrm rot="2729006">
              <a:off x="6206146" y="6310234"/>
              <a:ext cx="364143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262593" y="6230034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5">
                <a:lumMod val="40000"/>
                <a:lumOff val="60000"/>
                <a:alpha val="7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7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11505"/>
            <a:ext cx="10972800" cy="511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CA55E-CC93-423B-8E1E-C1069423B04D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CD041-ACA7-43AD-B1CC-CDD3872467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972801" y="5410200"/>
            <a:ext cx="901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871201" y="6248400"/>
            <a:ext cx="870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7879"/>
                </a:solidFill>
                <a:latin typeface="+mn-lt"/>
              </a:rPr>
              <a:t>www.nchfa.com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8000" y="6248401"/>
            <a:ext cx="10261600" cy="394471"/>
            <a:chOff x="381000" y="6248400"/>
            <a:chExt cx="7696200" cy="394471"/>
          </a:xfrm>
        </p:grpSpPr>
        <p:sp>
          <p:nvSpPr>
            <p:cNvPr id="10" name="Rectangle 9"/>
            <p:cNvSpPr/>
            <p:nvPr userDrawn="1"/>
          </p:nvSpPr>
          <p:spPr>
            <a:xfrm>
              <a:off x="6477000" y="6248400"/>
              <a:ext cx="76200" cy="15240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381000" y="6629400"/>
              <a:ext cx="58674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3200" y="6629400"/>
              <a:ext cx="1524000" cy="0"/>
            </a:xfrm>
            <a:prstGeom prst="line">
              <a:avLst/>
            </a:prstGeom>
            <a:ln w="158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/>
            <p:cNvSpPr/>
            <p:nvPr userDrawn="1"/>
          </p:nvSpPr>
          <p:spPr>
            <a:xfrm>
              <a:off x="6248400" y="6400800"/>
              <a:ext cx="304800" cy="228600"/>
            </a:xfrm>
            <a:prstGeom prst="frame">
              <a:avLst>
                <a:gd name="adj1" fmla="val 19004"/>
              </a:avLst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 userDrawn="1"/>
          </p:nvSpPr>
          <p:spPr>
            <a:xfrm rot="2729006">
              <a:off x="6235177" y="6323981"/>
              <a:ext cx="325584" cy="312196"/>
            </a:xfrm>
            <a:prstGeom prst="halfFrame">
              <a:avLst>
                <a:gd name="adj1" fmla="val 12885"/>
                <a:gd name="adj2" fmla="val 13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baseline="0" dirty="0">
          <a:ln>
            <a:solidFill>
              <a:schemeClr val="bg1">
                <a:lumMod val="75000"/>
                <a:alpha val="7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rgbClr val="009999"/>
            </a:solidFill>
          </a:ln>
          <a:solidFill>
            <a:schemeClr val="tx1">
              <a:lumMod val="75000"/>
              <a:lumOff val="2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rgbClr val="009999"/>
            </a:solidFill>
          </a:ln>
          <a:solidFill>
            <a:schemeClr val="tx1">
              <a:lumMod val="75000"/>
              <a:lumOff val="2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rgbClr val="009999"/>
            </a:solidFill>
          </a:ln>
          <a:solidFill>
            <a:schemeClr val="tx1">
              <a:lumMod val="75000"/>
              <a:lumOff val="2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rgbClr val="009999"/>
            </a:solidFill>
          </a:ln>
          <a:solidFill>
            <a:schemeClr val="tx1">
              <a:lumMod val="75000"/>
              <a:lumOff val="2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rgbClr val="009999"/>
            </a:solidFill>
          </a:ln>
          <a:solidFill>
            <a:schemeClr val="tx1">
              <a:lumMod val="75000"/>
              <a:lumOff val="2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fa.com/homeownership-partners/community-partners/current-community-partne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fa.com/sites/default/files/page_attachments/IncomeSalesPriceLimits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homeownershipstandards.com/Home/Home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apo.st/2mDrIps?tid=ss_mai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apo.st/2mDrIps?tid=ss_mai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mailto:kchargrove@nchfa.com" TargetMode="External"/><Relationship Id="rId13" Type="http://schemas.openxmlformats.org/officeDocument/2006/relationships/hyperlink" Target="mailto:hewright@nchfa.com" TargetMode="External"/><Relationship Id="rId3" Type="http://schemas.openxmlformats.org/officeDocument/2006/relationships/hyperlink" Target="mailto:kdmorton@nchfa.com" TargetMode="External"/><Relationship Id="rId7" Type="http://schemas.openxmlformats.org/officeDocument/2006/relationships/hyperlink" Target="mailto:dmhamilton@nchfa.com" TargetMode="External"/><Relationship Id="rId12" Type="http://schemas.openxmlformats.org/officeDocument/2006/relationships/hyperlink" Target="mailto:mgmoss@nchfa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ylee@nchfa.com" TargetMode="External"/><Relationship Id="rId11" Type="http://schemas.openxmlformats.org/officeDocument/2006/relationships/hyperlink" Target="mailto:rgmoore@nchfa.com" TargetMode="External"/><Relationship Id="rId5" Type="http://schemas.openxmlformats.org/officeDocument/2006/relationships/hyperlink" Target="mailto:sbjoyner@nchfa.com" TargetMode="External"/><Relationship Id="rId10" Type="http://schemas.openxmlformats.org/officeDocument/2006/relationships/hyperlink" Target="mailto:echair@nchfa.com" TargetMode="External"/><Relationship Id="rId4" Type="http://schemas.openxmlformats.org/officeDocument/2006/relationships/hyperlink" Target="mailto:jdburton@nchfa.com" TargetMode="External"/><Relationship Id="rId9" Type="http://schemas.openxmlformats.org/officeDocument/2006/relationships/hyperlink" Target="mailto:mwlindquist@nchfa.com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72466" y="272697"/>
            <a:ext cx="8605046" cy="4876800"/>
          </a:xfrm>
        </p:spPr>
        <p:txBody>
          <a:bodyPr>
            <a:noAutofit/>
          </a:bodyPr>
          <a:lstStyle/>
          <a:p>
            <a:r>
              <a:rPr lang="en-US" sz="6000" dirty="0"/>
              <a:t>What homebuyer programs does NCHFA offer to support your community-based homeownership efforts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330" y="188349"/>
            <a:ext cx="9175033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Helvetica" pitchFamily="34" charset="0"/>
              </a:rPr>
              <a:t>What is a Mortgage Credit Certificate (MCC)?</a:t>
            </a:r>
            <a:r>
              <a:rPr lang="en-US" dirty="0"/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259645" y="1238250"/>
            <a:ext cx="6101826" cy="49530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/>
              <a:t>Federal Tax Credit on a borrower’s federal income tax return for </a:t>
            </a:r>
            <a:r>
              <a:rPr lang="en-US" sz="2400" dirty="0">
                <a:highlight>
                  <a:srgbClr val="FFFF00"/>
                </a:highlight>
              </a:rPr>
              <a:t>1st time homebuyers </a:t>
            </a:r>
            <a:r>
              <a:rPr lang="en-US" sz="2400" dirty="0"/>
              <a:t>(or requalifying as 1st time homebuyers)</a:t>
            </a:r>
          </a:p>
          <a:p>
            <a:pPr marL="457200" indent="-457200"/>
            <a:r>
              <a:rPr lang="en-US" sz="2400" dirty="0"/>
              <a:t>Provides a tax credit = to 30% (existing homes) or 50% (new homes) of total interest paid annually not to exceed </a:t>
            </a:r>
            <a:r>
              <a:rPr lang="en-US" sz="2400" u="sng" dirty="0"/>
              <a:t>$2,000/</a:t>
            </a:r>
            <a:r>
              <a:rPr lang="en-US" sz="2400" u="sng" dirty="0" err="1"/>
              <a:t>yr</a:t>
            </a:r>
            <a:endParaRPr lang="en-US" sz="2400" u="sng" dirty="0"/>
          </a:p>
          <a:p>
            <a:pPr marL="457200" indent="-457200"/>
            <a:r>
              <a:rPr lang="en-US" sz="2400" dirty="0"/>
              <a:t>Available for life of the loan as long as property is owner occupied </a:t>
            </a:r>
          </a:p>
          <a:p>
            <a:pPr marL="457200" indent="-457200"/>
            <a:r>
              <a:rPr lang="en-US" sz="2400" dirty="0"/>
              <a:t>Can be re-issued 1 time w/n 12 months of refinancing when refinanced from a fixed rate loan to another fixed rate loan  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6800" y="6377517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090A970A-8CE4-4978-97F5-7189542C0F7A}" type="slidenum">
              <a:rPr lang="en-US"/>
              <a:pPr algn="ctr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980" y="1307689"/>
            <a:ext cx="5919020" cy="35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034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7857" y="252907"/>
            <a:ext cx="9155369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Helvetica" pitchFamily="34" charset="0"/>
              </a:rPr>
              <a:t>What is a Mortgage Credit Certificate (MCC)?</a:t>
            </a:r>
            <a:r>
              <a:rPr lang="en-US" dirty="0"/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259645" y="1238250"/>
            <a:ext cx="11696381" cy="49530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/>
              <a:t>Only available through lenders working with the Agency:</a:t>
            </a:r>
            <a:br>
              <a:rPr lang="en-US" sz="2400" dirty="0"/>
            </a:br>
            <a:r>
              <a:rPr lang="en-US" sz="2400" dirty="0"/>
              <a:t>http://www.nchfa.com/home-buyers/buy-home/mortgage-credit-certificate</a:t>
            </a:r>
          </a:p>
          <a:p>
            <a:pPr marL="457200" indent="-457200"/>
            <a:r>
              <a:rPr lang="en-US" sz="2400" dirty="0"/>
              <a:t>Income &amp; Sales Price Limits: </a:t>
            </a:r>
            <a:r>
              <a:rPr lang="en-US" sz="2400" dirty="0">
                <a:highlight>
                  <a:srgbClr val="FFFF00"/>
                </a:highlight>
              </a:rPr>
              <a:t>http://www.nchfa.com/home-buyers/income-limits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7934" y="6377517"/>
            <a:ext cx="832465" cy="4762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090A970A-8CE4-4978-97F5-7189542C0F7A}" type="slidenum">
              <a:rPr lang="en-US"/>
              <a:pPr algn="ctr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2599337"/>
            <a:ext cx="8200103" cy="41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09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1943" y="346234"/>
            <a:ext cx="9755187" cy="2449612"/>
          </a:xfrm>
        </p:spPr>
        <p:txBody>
          <a:bodyPr>
            <a:normAutofit/>
          </a:bodyPr>
          <a:lstStyle/>
          <a:p>
            <a:r>
              <a:rPr lang="en-US" sz="6000" dirty="0"/>
              <a:t>Community Partners Loan Pool (CPLP)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942" y="2926509"/>
            <a:ext cx="9755187" cy="1286453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>
                <a:solidFill>
                  <a:schemeClr val="tx1"/>
                </a:solidFill>
              </a:rPr>
              <a:t>Additional Down Payment Assistance  </a:t>
            </a:r>
          </a:p>
          <a:p>
            <a:r>
              <a:rPr lang="en-US" cap="none" dirty="0">
                <a:solidFill>
                  <a:schemeClr val="tx1"/>
                </a:solidFill>
              </a:rPr>
              <a:t>to combine with NC Home Advantage Mortgage</a:t>
            </a:r>
            <a:r>
              <a:rPr lang="en-US" b="1" cap="none" dirty="0">
                <a:solidFill>
                  <a:schemeClr val="tx1"/>
                </a:solidFill>
              </a:rPr>
              <a:t>™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6" y="5112774"/>
            <a:ext cx="1320247" cy="1430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9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25" y="77940"/>
            <a:ext cx="10707958" cy="787257"/>
          </a:xfrm>
        </p:spPr>
        <p:txBody>
          <a:bodyPr>
            <a:normAutofit/>
          </a:bodyPr>
          <a:lstStyle/>
          <a:p>
            <a:r>
              <a:rPr lang="en-US" sz="4400" dirty="0"/>
              <a:t>Community Partners Loan Pool (CPLP)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725" y="1213385"/>
            <a:ext cx="9251055" cy="4254353"/>
          </a:xfrm>
        </p:spPr>
        <p:txBody>
          <a:bodyPr>
            <a:normAutofit/>
          </a:bodyPr>
          <a:lstStyle/>
          <a:p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Down Payment Assistance </a:t>
            </a:r>
            <a:r>
              <a:rPr lang="en-US" sz="3000" b="1" cap="none" dirty="0">
                <a:latin typeface="Arial" panose="020B0604020202020204" pitchFamily="34" charset="0"/>
                <a:cs typeface="Arial" panose="020B0604020202020204" pitchFamily="34" charset="0"/>
              </a:rPr>
              <a:t>up to 20%* </a:t>
            </a:r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of the Sales Price</a:t>
            </a:r>
          </a:p>
          <a:p>
            <a:r>
              <a:rPr lang="en-US" sz="3000" b="1" cap="none" dirty="0">
                <a:latin typeface="Arial" panose="020B0604020202020204" pitchFamily="34" charset="0"/>
                <a:cs typeface="Arial" panose="020B0604020202020204" pitchFamily="34" charset="0"/>
              </a:rPr>
              <a:t>O%, deferred, no payment 2</a:t>
            </a:r>
            <a:r>
              <a:rPr lang="en-US" sz="3000" b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000" b="1" cap="none" dirty="0">
                <a:latin typeface="Arial" panose="020B0604020202020204" pitchFamily="34" charset="0"/>
                <a:cs typeface="Arial" panose="020B0604020202020204" pitchFamily="34" charset="0"/>
              </a:rPr>
              <a:t> mortgage</a:t>
            </a:r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Term matches 1</a:t>
            </a:r>
            <a:r>
              <a:rPr lang="en-US" sz="30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 mortgage</a:t>
            </a:r>
          </a:p>
          <a:p>
            <a:r>
              <a:rPr lang="en-US" sz="40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3000" b="1" cap="none" dirty="0">
                <a:latin typeface="Arial" panose="020B0604020202020204" pitchFamily="34" charset="0"/>
                <a:cs typeface="Arial" panose="020B0604020202020204" pitchFamily="34" charset="0"/>
              </a:rPr>
              <a:t>paired</a:t>
            </a:r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 with N.C. Home Advantage Mortgage™ </a:t>
            </a:r>
            <a:r>
              <a:rPr lang="en-US" sz="3000" u="sng" cap="none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 USDA Section 502 Loan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18" y="3016338"/>
            <a:ext cx="2154457" cy="232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18" y="1213385"/>
            <a:ext cx="2154457" cy="1716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8" y="5467738"/>
            <a:ext cx="10698726" cy="717293"/>
          </a:xfrm>
          <a:prstGeom prst="rect">
            <a:avLst/>
          </a:prstGeom>
          <a:solidFill>
            <a:srgbClr val="92D050">
              <a:alpha val="28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800" b="1"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/>
              <a:t>For loans approved by 8/15/17 – Up to 25% of sales price</a:t>
            </a:r>
          </a:p>
        </p:txBody>
      </p:sp>
    </p:spTree>
    <p:extLst>
      <p:ext uri="{BB962C8B-B14F-4D97-AF65-F5344CB8AC3E}">
        <p14:creationId xmlns:p14="http://schemas.microsoft.com/office/powerpoint/2010/main" val="336020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81" y="1140611"/>
            <a:ext cx="4575519" cy="5717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65" y="95270"/>
            <a:ext cx="10396882" cy="765111"/>
          </a:xfrm>
        </p:spPr>
        <p:txBody>
          <a:bodyPr>
            <a:normAutofit/>
          </a:bodyPr>
          <a:lstStyle/>
          <a:p>
            <a:r>
              <a:rPr lang="en-US" dirty="0"/>
              <a:t>Temporary Funding Increase for CPLP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6" y="1140611"/>
            <a:ext cx="10154653" cy="5717389"/>
          </a:xfrm>
        </p:spPr>
        <p:txBody>
          <a:bodyPr>
            <a:normAutofit/>
          </a:bodyPr>
          <a:lstStyle/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APRIL 3rd, 2017,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maximum amount of CPLP Assistance is </a:t>
            </a:r>
            <a:r>
              <a:rPr 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temporarily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to up to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25% of Sales Price.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For New &amp; Existing Reservations that are 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UNDERWRITTEN &amp; </a:t>
            </a:r>
            <a:r>
              <a:rPr 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b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AUGUST 15, 2017.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NOTE: Increase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be extended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beyond the date stated above subject </a:t>
            </a:r>
            <a:b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to funding availability. If so, information </a:t>
            </a:r>
            <a:b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will be posted on the NCHFA website. </a:t>
            </a:r>
          </a:p>
        </p:txBody>
      </p:sp>
    </p:spTree>
    <p:extLst>
      <p:ext uri="{BB962C8B-B14F-4D97-AF65-F5344CB8AC3E}">
        <p14:creationId xmlns:p14="http://schemas.microsoft.com/office/powerpoint/2010/main" val="16985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34" y="28487"/>
            <a:ext cx="10774773" cy="811763"/>
          </a:xfrm>
        </p:spPr>
        <p:txBody>
          <a:bodyPr>
            <a:normAutofit/>
          </a:bodyPr>
          <a:lstStyle/>
          <a:p>
            <a:r>
              <a:rPr lang="en-US" dirty="0"/>
              <a:t>Community Partners Loan Pool (CPLP)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34" y="1274859"/>
            <a:ext cx="11040290" cy="5113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NCHFA uses federal HOME funds to provide DPA for N.C. Home Advantage Mortgage™ borrowers who need more than 3% - 5%: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Limited to </a:t>
            </a:r>
            <a:r>
              <a:rPr lang="en-US" sz="26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 to Moderate-Income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buyers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Required Homeownership Education for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buyers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Price Limits 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Purchase </a:t>
            </a:r>
            <a:r>
              <a:rPr lang="en-US" sz="26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Homes or Homes &lt; 10 Yrs. Old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Must apply for assistance thru </a:t>
            </a:r>
            <a:r>
              <a:rPr lang="en-US" sz="26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CPLP Member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325" y="2955841"/>
            <a:ext cx="2930236" cy="28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19" y="93798"/>
            <a:ext cx="10715165" cy="783771"/>
          </a:xfrm>
        </p:spPr>
        <p:txBody>
          <a:bodyPr>
            <a:normAutofit/>
          </a:bodyPr>
          <a:lstStyle/>
          <a:p>
            <a:r>
              <a:rPr lang="en-US" dirty="0"/>
              <a:t>Who are our CPLP Members?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18" y="877570"/>
            <a:ext cx="11471556" cy="55111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7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Developers </a:t>
            </a:r>
            <a:r>
              <a:rPr lang="en-US" sz="5700" cap="none" dirty="0">
                <a:latin typeface="Arial" panose="020B0604020202020204" pitchFamily="34" charset="0"/>
                <a:cs typeface="Arial" panose="020B0604020202020204" pitchFamily="34" charset="0"/>
              </a:rPr>
              <a:t>of affordable, for-sale homes </a:t>
            </a:r>
          </a:p>
          <a:p>
            <a:r>
              <a:rPr lang="en-US" sz="57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Agencies 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that provide Home Buyer Education &amp; Counseling</a:t>
            </a:r>
          </a:p>
          <a:p>
            <a:r>
              <a:rPr lang="en-US" sz="57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agencies </a:t>
            </a:r>
            <a:r>
              <a:rPr lang="en-US" sz="5700" cap="none" dirty="0">
                <a:latin typeface="Arial" panose="020B0604020202020204" pitchFamily="34" charset="0"/>
                <a:cs typeface="Arial" panose="020B0604020202020204" pitchFamily="34" charset="0"/>
              </a:rPr>
              <a:t>which administer a homeownership program</a:t>
            </a:r>
          </a:p>
          <a:p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Find a list of members by County Served: </a:t>
            </a:r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http://www.nchfa.com/homeownership-partners/community-partners/current-community-partners</a:t>
            </a:r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Located throughout NC &amp; NCHFA is actively recruiting new Members to expand CPLP network.</a:t>
            </a:r>
          </a:p>
          <a:p>
            <a:r>
              <a:rPr lang="en-US" sz="5600" b="1" dirty="0">
                <a:ln w="3175">
                  <a:solidFill>
                    <a:srgbClr val="009999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 paid to Loan Pool Members for loan packaging, education, &amp; counseling</a:t>
            </a:r>
          </a:p>
        </p:txBody>
      </p:sp>
    </p:spTree>
    <p:extLst>
      <p:ext uri="{BB962C8B-B14F-4D97-AF65-F5344CB8AC3E}">
        <p14:creationId xmlns:p14="http://schemas.microsoft.com/office/powerpoint/2010/main" val="38413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65" y="10311"/>
            <a:ext cx="10756111" cy="765109"/>
          </a:xfrm>
        </p:spPr>
        <p:txBody>
          <a:bodyPr>
            <a:normAutofit/>
          </a:bodyPr>
          <a:lstStyle/>
          <a:p>
            <a:r>
              <a:rPr lang="en-US" dirty="0"/>
              <a:t>CPLP Member Roles: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6" y="1045027"/>
            <a:ext cx="11999494" cy="5199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Verifies Borrower Eligibility  for CPLP: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Maximum Household Income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80% of Area Median Income </a:t>
            </a:r>
          </a:p>
          <a:p>
            <a:pPr>
              <a:lnSpc>
                <a:spcPct val="100000"/>
              </a:lnSpc>
            </a:pPr>
            <a:r>
              <a:rPr 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*HOME Program limits for NC by county &amp; household size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Minimum Credit Score of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for Borrower/Co-Borrower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Housing Ratio: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20% Min. - 32% Max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 Debt-to-Income Ratio: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41% Max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Verifies home meets Program Guidelines: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Sales Price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&lt; HOME Program Limits for N.C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Passes required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Home inspections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new construction: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Certificate of Occupancy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existing homes: (1)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N.C. Home Inspection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Minimum Housing Code Inspection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NOTE: If no local Code, a Housing Quality Standards (HQS) Inspection may be substituted.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836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15"/>
            <a:ext cx="10625483" cy="793103"/>
          </a:xfrm>
        </p:spPr>
        <p:txBody>
          <a:bodyPr>
            <a:normAutofit/>
          </a:bodyPr>
          <a:lstStyle/>
          <a:p>
            <a:r>
              <a:rPr lang="en-US" dirty="0"/>
              <a:t>CPLP Member Roles: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6370"/>
            <a:ext cx="11297653" cy="529458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Provides</a:t>
            </a:r>
            <a:r>
              <a:rPr lang="en-US" sz="2800" dirty="0">
                <a:latin typeface="Arial" panose="020B0604020202020204" pitchFamily="34" charset="0"/>
              </a:rPr>
              <a:t> required Home Buyer Education </a:t>
            </a:r>
            <a:r>
              <a:rPr lang="en-US" sz="2800" u="sng" dirty="0">
                <a:latin typeface="Arial" panose="020B0604020202020204" pitchFamily="34" charset="0"/>
              </a:rPr>
              <a:t>or</a:t>
            </a:r>
            <a:r>
              <a:rPr lang="en-US" sz="2800" dirty="0">
                <a:latin typeface="Arial" panose="020B0604020202020204" pitchFamily="34" charset="0"/>
              </a:rPr>
              <a:t> partners with a Home Buyer Education Provider</a:t>
            </a:r>
          </a:p>
          <a:p>
            <a:r>
              <a:rPr lang="en-US" sz="2800" dirty="0">
                <a:latin typeface="Arial" panose="020B0604020202020204" pitchFamily="34" charset="0"/>
              </a:rPr>
              <a:t>Minimum total of </a:t>
            </a:r>
            <a:r>
              <a:rPr lang="en-US" sz="2800" b="1" dirty="0">
                <a:latin typeface="Arial" panose="020B0604020202020204" pitchFamily="34" charset="0"/>
              </a:rPr>
              <a:t>8.0 hrs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of </a:t>
            </a:r>
            <a:r>
              <a:rPr lang="en-US" sz="29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Buyer Education &amp; Counseling</a:t>
            </a:r>
          </a:p>
          <a:p>
            <a:r>
              <a:rPr lang="en-US" sz="2800" i="1" dirty="0">
                <a:latin typeface="Arial" panose="020B0604020202020204" pitchFamily="34" charset="0"/>
              </a:rPr>
              <a:t>NOTE: Education Certificate for all borrowers is submitted to NCHFA</a:t>
            </a:r>
          </a:p>
          <a:p>
            <a:r>
              <a:rPr lang="en-US" sz="2800" b="1" cap="none" dirty="0">
                <a:latin typeface="Arial" panose="020B0604020202020204" pitchFamily="34" charset="0"/>
              </a:rPr>
              <a:t>Submits</a:t>
            </a:r>
            <a:r>
              <a:rPr lang="en-US" sz="2800" cap="none" dirty="0">
                <a:solidFill>
                  <a:schemeClr val="accent3"/>
                </a:solidFill>
                <a:latin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</a:rPr>
              <a:t>required borrower and house information via NCHFA Loan Pool Portal:  </a:t>
            </a:r>
          </a:p>
          <a:p>
            <a:pPr marL="0" indent="0">
              <a:buNone/>
            </a:pPr>
            <a:r>
              <a:rPr lang="en-US" sz="2800" b="1" cap="none" dirty="0">
                <a:latin typeface="Arial" panose="020B0604020202020204" pitchFamily="34" charset="0"/>
              </a:rPr>
              <a:t>	</a:t>
            </a:r>
            <a:r>
              <a:rPr lang="en-US" sz="2800" cap="none" dirty="0">
                <a:latin typeface="Arial" panose="020B0604020202020204" pitchFamily="34" charset="0"/>
              </a:rPr>
              <a:t>(1)</a:t>
            </a:r>
            <a:r>
              <a:rPr lang="en-US" sz="2800" b="1" cap="none" dirty="0">
                <a:latin typeface="Arial" panose="020B0604020202020204" pitchFamily="34" charset="0"/>
              </a:rPr>
              <a:t> </a:t>
            </a:r>
            <a:r>
              <a:rPr lang="en-US" sz="2800" u="sng" cap="none" dirty="0">
                <a:latin typeface="Arial" panose="020B0604020202020204" pitchFamily="34" charset="0"/>
              </a:rPr>
              <a:t>Reservation Request</a:t>
            </a:r>
          </a:p>
          <a:p>
            <a:pPr marL="0" indent="0">
              <a:buNone/>
            </a:pPr>
            <a:r>
              <a:rPr lang="en-US" sz="2800" b="1" cap="none" dirty="0">
                <a:latin typeface="Arial" panose="020B0604020202020204" pitchFamily="34" charset="0"/>
              </a:rPr>
              <a:t>	</a:t>
            </a:r>
            <a:r>
              <a:rPr lang="en-US" sz="2800" cap="none" dirty="0">
                <a:latin typeface="Arial" panose="020B0604020202020204" pitchFamily="34" charset="0"/>
              </a:rPr>
              <a:t>(2)</a:t>
            </a:r>
            <a:r>
              <a:rPr lang="en-US" sz="2800" b="1" cap="none" dirty="0">
                <a:latin typeface="Arial" panose="020B0604020202020204" pitchFamily="34" charset="0"/>
              </a:rPr>
              <a:t> </a:t>
            </a:r>
            <a:r>
              <a:rPr lang="en-US" sz="2800" u="sng" cap="none" dirty="0">
                <a:latin typeface="Arial" panose="020B0604020202020204" pitchFamily="34" charset="0"/>
              </a:rPr>
              <a:t>Underwriting Package </a:t>
            </a:r>
          </a:p>
          <a:p>
            <a:r>
              <a:rPr lang="en-US" sz="2800" b="1" cap="none" dirty="0">
                <a:latin typeface="Arial" panose="020B0604020202020204" pitchFamily="34" charset="0"/>
              </a:rPr>
              <a:t>Schedules </a:t>
            </a:r>
            <a:r>
              <a:rPr lang="en-US" sz="2800" cap="none" dirty="0">
                <a:latin typeface="Arial" panose="020B0604020202020204" pitchFamily="34" charset="0"/>
              </a:rPr>
              <a:t>closing date for CPLP Loan and </a:t>
            </a:r>
            <a:r>
              <a:rPr lang="en-US" sz="2800" b="1" cap="none" dirty="0">
                <a:latin typeface="Arial" panose="020B0604020202020204" pitchFamily="34" charset="0"/>
              </a:rPr>
              <a:t>coordinates </a:t>
            </a:r>
            <a:r>
              <a:rPr lang="en-US" sz="2800" cap="none" dirty="0">
                <a:latin typeface="Arial" panose="020B0604020202020204" pitchFamily="34" charset="0"/>
              </a:rPr>
              <a:t>with</a:t>
            </a:r>
            <a:r>
              <a:rPr lang="en-US" sz="2800" b="1" cap="none" dirty="0">
                <a:latin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</a:rPr>
              <a:t>Borrower, Lender &amp; Closing Attorney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627" y="191414"/>
            <a:ext cx="10394707" cy="7744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Different Referral Scenarios: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3627" y="1063689"/>
            <a:ext cx="4438879" cy="6531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/>
              <a:t>MORE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2" y="1814666"/>
            <a:ext cx="4436704" cy="3058785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 Mortgage Lender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cap="none" dirty="0">
                <a:latin typeface="Arial" panose="020B0604020202020204" pitchFamily="34" charset="0"/>
                <a:cs typeface="Arial" panose="020B0604020202020204" pitchFamily="34" charset="0"/>
              </a:rPr>
              <a:t>refers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N.C. Home Advantage Mortgage™ eligible borrower to CPLP Member for DPA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400800" y="1063690"/>
            <a:ext cx="4676206" cy="653142"/>
          </a:xfrm>
        </p:spPr>
        <p:txBody>
          <a:bodyPr/>
          <a:lstStyle/>
          <a:p>
            <a:pPr algn="ctr"/>
            <a:r>
              <a:rPr lang="en-US" sz="3200" dirty="0"/>
              <a:t>LESS TIME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400800" y="1814666"/>
            <a:ext cx="4681882" cy="3058785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 CPLP Member </a:t>
            </a:r>
            <a:r>
              <a:rPr lang="en-US" sz="3200" i="1" cap="none" dirty="0">
                <a:latin typeface="Arial" panose="020B0604020202020204" pitchFamily="34" charset="0"/>
                <a:cs typeface="Arial" panose="020B0604020202020204" pitchFamily="34" charset="0"/>
              </a:rPr>
              <a:t>refers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CPLP eligible borrower to Participating N.C. Home Advantage Mortgage™ Lender for 1</a:t>
            </a:r>
            <a:r>
              <a:rPr lang="en-US" sz="3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Mortgage</a:t>
            </a:r>
          </a:p>
          <a:p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5234107" y="1814666"/>
            <a:ext cx="978408" cy="1177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>
            <a:off x="5234107" y="3636817"/>
            <a:ext cx="978408" cy="1059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5064369"/>
            <a:ext cx="11173767" cy="1637881"/>
          </a:xfrm>
          <a:prstGeom prst="rect">
            <a:avLst/>
          </a:prstGeom>
          <a:solidFill>
            <a:srgbClr val="92D050">
              <a:alpha val="28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800" b="1"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/>
              <a:t>Loan officers who put together layered financing are a gift to their community.  What a fantastic way to make a difference in the lives of your borrowers!</a:t>
            </a:r>
          </a:p>
        </p:txBody>
      </p:sp>
    </p:spTree>
    <p:extLst>
      <p:ext uri="{BB962C8B-B14F-4D97-AF65-F5344CB8AC3E}">
        <p14:creationId xmlns:p14="http://schemas.microsoft.com/office/powerpoint/2010/main" val="37621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Civil Rights Act &amp; Fair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72444"/>
            <a:ext cx="11533010" cy="505372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Civil Rights Act of 1968 and the Fair Housing Amendments Act of 1988 apply to all housing in the US</a:t>
            </a:r>
          </a:p>
          <a:p>
            <a:r>
              <a:rPr lang="en-US" dirty="0"/>
              <a:t>The Federal Fair Housing Act &amp; NC Fair Housing Act prohibit discrimination on the basis of: (protected class)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Religion </a:t>
            </a:r>
          </a:p>
          <a:p>
            <a:pPr lvl="1"/>
            <a:r>
              <a:rPr lang="en-US" dirty="0"/>
              <a:t>Sex</a:t>
            </a:r>
          </a:p>
          <a:p>
            <a:pPr lvl="1"/>
            <a:r>
              <a:rPr lang="en-US" dirty="0"/>
              <a:t>National Origin</a:t>
            </a:r>
          </a:p>
          <a:p>
            <a:pPr lvl="1"/>
            <a:r>
              <a:rPr lang="en-US" dirty="0"/>
              <a:t>Disability</a:t>
            </a:r>
          </a:p>
          <a:p>
            <a:pPr lvl="1"/>
            <a:r>
              <a:rPr lang="en-US" dirty="0"/>
              <a:t>Familial Status (Having children or being pregnant)</a:t>
            </a:r>
          </a:p>
          <a:p>
            <a:r>
              <a:rPr lang="en-US" dirty="0"/>
              <a:t>The NC Fair Housing Act also includes low income housing as a protected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[3.0 inch Equal Housing Opportunity Log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087" y="2483473"/>
            <a:ext cx="2647950" cy="28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86" y="415605"/>
            <a:ext cx="10893896" cy="9663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Down Payment 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85" y="1529159"/>
            <a:ext cx="5787850" cy="63048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Home Advantage Mortgage™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2276669"/>
            <a:ext cx="5088712" cy="3461658"/>
          </a:xfrm>
        </p:spPr>
        <p:txBody>
          <a:bodyPr/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Provides DPA up to 5% of loan amount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O% deferred payment 2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mortgage forgivable in 15 yrs. </a:t>
            </a:r>
          </a:p>
          <a:p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3969" y="1614196"/>
            <a:ext cx="5712361" cy="55583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Loan Pool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3969" y="2276669"/>
            <a:ext cx="5088713" cy="2864498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Provides DPA up to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20%* of Sales Price</a:t>
            </a:r>
          </a:p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O%, deferred  payment 2</a:t>
            </a:r>
            <a:r>
              <a:rPr lang="en-US" sz="2800" b="1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mortgage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; term matches 1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mortgage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" y="4870674"/>
            <a:ext cx="2228015" cy="1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66532"/>
            <a:ext cx="10394707" cy="979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Borrower Eligibility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3" y="1435481"/>
            <a:ext cx="5881262" cy="51318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Home Advantage Mortgage™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2071396"/>
            <a:ext cx="5088712" cy="3582955"/>
          </a:xfrm>
        </p:spPr>
        <p:txBody>
          <a:bodyPr>
            <a:normAutofit lnSpcReduction="10000"/>
          </a:bodyPr>
          <a:lstStyle/>
          <a:p>
            <a:r>
              <a:rPr 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Up to $87,500 statewide limit</a:t>
            </a:r>
          </a:p>
          <a:p>
            <a:r>
              <a:rPr 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Looks at Applicant Income only (Qualifying Income)</a:t>
            </a:r>
          </a:p>
          <a:p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Minimum 640 credit score</a:t>
            </a:r>
          </a:p>
          <a:p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Max. Ratio: </a:t>
            </a:r>
            <a:r>
              <a:rPr lang="en-US" sz="3000" b="1" cap="none" dirty="0"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 DTI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3969" y="1446246"/>
            <a:ext cx="5846578" cy="51318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Loan Pool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4514" y="2071396"/>
            <a:ext cx="6066033" cy="3918857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80% of Area Median Income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(HOME Program)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Looks at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Income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Minimum 640 credit score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Max. Ratios: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Hsg. &amp;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DTI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1" y="5111230"/>
            <a:ext cx="2087251" cy="17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37" y="269153"/>
            <a:ext cx="10697953" cy="5627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Eligible  Homes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478" y="907941"/>
            <a:ext cx="6008914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Home Advantage Mortgage™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5537" y="1441223"/>
            <a:ext cx="5348977" cy="4465056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Single family, townhomes, condos, duplexes &amp; new manufactured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Property age: No restrictions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Maximum Sales Price Depending on Loan Type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Both: Follow Insurer Guidelines	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991795" y="906506"/>
            <a:ext cx="5734631" cy="457200"/>
          </a:xfrm>
        </p:spPr>
        <p:txBody>
          <a:bodyPr>
            <a:noAutofit/>
          </a:bodyPr>
          <a:lstStyle/>
          <a:p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Loan Pool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991795" y="1438352"/>
            <a:ext cx="5975792" cy="4467926"/>
          </a:xfrm>
        </p:spPr>
        <p:txBody>
          <a:bodyPr>
            <a:no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Follow Insurer Guidelines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Recommended Property age: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New Homes </a:t>
            </a:r>
            <a:r>
              <a:rPr 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Existing Homes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10 yrs.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Avoid Pre-1978 Homes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Maximum Sales Price Limits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(HOME Program)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97" y="5159828"/>
            <a:ext cx="2632978" cy="14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" y="253258"/>
            <a:ext cx="11224726" cy="8757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Home Buyer Education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35" y="1446245"/>
            <a:ext cx="5864044" cy="4478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Home Advantage Mortgage™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853" y="1894114"/>
            <a:ext cx="5449660" cy="3097916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Only first time home buyers need to provide a Certificate of Completion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No Minimum hours of Education completed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3969" y="1446246"/>
            <a:ext cx="5941357" cy="4478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Loan Pool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3969" y="1894114"/>
            <a:ext cx="5864044" cy="3974841"/>
          </a:xfrm>
        </p:spPr>
        <p:txBody>
          <a:bodyPr>
            <a:noAutofit/>
          </a:bodyPr>
          <a:lstStyle/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ALL borrowers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need to provide a Certificate of Completion</a:t>
            </a:r>
            <a:endParaRPr lang="en-US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Minimum 8.0 hrs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 of Education completed *</a:t>
            </a:r>
            <a:r>
              <a:rPr 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Check with  Member on </a:t>
            </a:r>
            <a:r>
              <a:rPr lang="en-US" sz="2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 education classes are scheduled.</a:t>
            </a:r>
            <a:endParaRPr lang="en-US" sz="2800" i="1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5" y="4449299"/>
            <a:ext cx="2428875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683" y="5035086"/>
            <a:ext cx="27622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9" y="466532"/>
            <a:ext cx="10898154" cy="979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Timeline for NCHFA Underwriting Approval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280" y="1412607"/>
            <a:ext cx="5774515" cy="47586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Home Advantage Mortgage™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79" y="1922106"/>
            <a:ext cx="5463275" cy="39281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Reservation Request &amp; Rate Lock good for 60 days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NCHFA Approval within 1-2 business days</a:t>
            </a:r>
          </a:p>
          <a:p>
            <a:pPr>
              <a:lnSpc>
                <a:spcPct val="100000"/>
              </a:lnSpc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1795" y="1446246"/>
            <a:ext cx="5883373" cy="47586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Loan Pool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1794" y="1922107"/>
            <a:ext cx="5883373" cy="39281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Reservation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good for up to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days</a:t>
            </a:r>
          </a:p>
          <a:p>
            <a:pPr>
              <a:lnSpc>
                <a:spcPct val="100000"/>
              </a:lnSpc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Underwriting Package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must be submitted </a:t>
            </a:r>
            <a:r>
              <a:rPr lang="en-US" sz="2800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15 business days of planned closing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NCHFA Approval within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business days </a:t>
            </a:r>
            <a:endParaRPr lang="en-US" sz="2800" cap="none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4707" cy="965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Timeline for Closing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537" y="1096124"/>
            <a:ext cx="5787258" cy="461912"/>
          </a:xfrm>
        </p:spPr>
        <p:txBody>
          <a:bodyPr>
            <a:noAutofit/>
          </a:bodyPr>
          <a:lstStyle/>
          <a:p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Home Advantage Mortgage™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916" y="1688841"/>
            <a:ext cx="5534238" cy="3844213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Lender sets closing date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TRID = 3 Days Final CD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1795" y="1126779"/>
            <a:ext cx="6004046" cy="461911"/>
          </a:xfrm>
        </p:spPr>
        <p:txBody>
          <a:bodyPr>
            <a:noAutofit/>
          </a:bodyPr>
          <a:lstStyle/>
          <a:p>
            <a:r>
              <a:rPr lang="en-US" sz="2800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Loan Pool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2811" y="1725457"/>
            <a:ext cx="6353030" cy="3844213"/>
          </a:xfrm>
        </p:spPr>
        <p:txBody>
          <a:bodyPr>
            <a:noAutofit/>
          </a:bodyPr>
          <a:lstStyle/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CPLP Member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selects closing date &amp; coordinates with Closing Attorney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NCHFA requires </a:t>
            </a:r>
            <a:r>
              <a:rPr lang="en-US" sz="2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Minimum 6 NCHFA business days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NCFHA always sends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CPLP Closing Docs &amp; Sends Check with  Loan Funds to Closing*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54460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NOTE: NC Home Ad Loan should be approved by NCHFA before scheduling closing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61" y="2770217"/>
            <a:ext cx="2899545" cy="3091848"/>
          </a:xfrm>
          <a:prstGeom prst="rect">
            <a:avLst/>
          </a:prstGeom>
        </p:spPr>
      </p:pic>
      <p:sp>
        <p:nvSpPr>
          <p:cNvPr id="14" name="Arrow: Right 13"/>
          <p:cNvSpPr/>
          <p:nvPr/>
        </p:nvSpPr>
        <p:spPr>
          <a:xfrm>
            <a:off x="3537285" y="3512354"/>
            <a:ext cx="2135462" cy="687787"/>
          </a:xfrm>
          <a:prstGeom prst="rightArrow">
            <a:avLst/>
          </a:prstGeom>
          <a:gradFill flip="none" rotWithShape="1">
            <a:gsLst>
              <a:gs pos="0">
                <a:srgbClr val="FFE79B"/>
              </a:gs>
              <a:gs pos="100000">
                <a:srgbClr val="FFC000"/>
              </a:gs>
            </a:gsLst>
            <a:path path="circle">
              <a:fillToRect l="50000" t="130000" r="50000" b="-30000"/>
            </a:path>
            <a:tileRect/>
          </a:gradFill>
          <a:ln w="34925">
            <a:solidFill>
              <a:srgbClr val="FD9907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957878"/>
            <a:ext cx="3810000" cy="2943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90" y="108038"/>
            <a:ext cx="10781894" cy="7700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Timeline for Lender: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90" y="1251284"/>
            <a:ext cx="9288380" cy="43564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Lender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N.C. Home Advantage Mortgage™ Reservation Confirmation to CPLP Member </a:t>
            </a:r>
          </a:p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CPLP Member: (1) Reserves CPLP funds and (2) Submits CPLP Underwriting Package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i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NOTE: Lender can expect to close loan </a:t>
            </a:r>
            <a:r>
              <a:rPr lang="en-US" sz="2800" b="1" i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30 days </a:t>
            </a:r>
            <a:r>
              <a:rPr lang="en-US" sz="2800" i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CPLP Underwriting Package submission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Once NCHFA approves CPLP loan, CPLP Member schedules Closing &amp; Informs </a:t>
            </a: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Attorney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745" y="5130644"/>
            <a:ext cx="9095874" cy="954107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NOTE: NC Home Ad Loan should be approved by NCHFA before scheduling closing</a:t>
            </a:r>
          </a:p>
        </p:txBody>
      </p:sp>
    </p:spTree>
    <p:extLst>
      <p:ext uri="{BB962C8B-B14F-4D97-AF65-F5344CB8AC3E}">
        <p14:creationId xmlns:p14="http://schemas.microsoft.com/office/powerpoint/2010/main" val="13632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46" y="-15713"/>
            <a:ext cx="10550838" cy="8677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Closing Process for CPLP Loan: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6" y="1259634"/>
            <a:ext cx="6362250" cy="54299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NCHFA’s Paralegal will send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CPLP Pre-Closing Instructions &amp; Documents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Attorney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Authorization to Close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the CPLP loan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Attorney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needs to send requested  closing documents to NCHFA Paralegal for final review and approval at least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three (3) business days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before closing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772860"/>
            <a:ext cx="5105400" cy="5085140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 rot="10800000">
            <a:off x="5922617" y="4787702"/>
            <a:ext cx="2135462" cy="687787"/>
          </a:xfrm>
          <a:prstGeom prst="rightArrow">
            <a:avLst/>
          </a:prstGeom>
          <a:gradFill flip="none" rotWithShape="1">
            <a:gsLst>
              <a:gs pos="0">
                <a:srgbClr val="FFE79B"/>
              </a:gs>
              <a:gs pos="100000">
                <a:srgbClr val="FFC000"/>
              </a:gs>
            </a:gsLst>
            <a:path path="circle">
              <a:fillToRect l="50000" t="130000" r="50000" b="-30000"/>
            </a:path>
            <a:tileRect/>
          </a:gradFill>
          <a:ln w="34925">
            <a:solidFill>
              <a:srgbClr val="FD9907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2" y="108285"/>
            <a:ext cx="10730205" cy="6978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Closing Process for CPLP Loan: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00" y="1138333"/>
            <a:ext cx="7903026" cy="439472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Closing Docs from </a:t>
            </a: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Attorney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that NCHFA reviews </a:t>
            </a:r>
            <a:r>
              <a:rPr lang="en-US" sz="28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to closing include:</a:t>
            </a:r>
          </a:p>
          <a:p>
            <a:pPr lvl="0">
              <a:lnSpc>
                <a:spcPct val="100000"/>
              </a:lnSpc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Copy of </a:t>
            </a:r>
            <a:r>
              <a:rPr lang="en-US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Title Commitment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for 1st Lienholder</a:t>
            </a:r>
          </a:p>
          <a:p>
            <a:pPr lvl="0">
              <a:lnSpc>
                <a:spcPct val="100000"/>
              </a:lnSpc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Copy of </a:t>
            </a:r>
            <a:r>
              <a:rPr lang="en-US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Final Closing Disclosure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issued by 1st Mortgage Lender</a:t>
            </a:r>
          </a:p>
          <a:p>
            <a:pPr lvl="0">
              <a:lnSpc>
                <a:spcPct val="100000"/>
              </a:lnSpc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HUD-1/HUD-1A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Settlement Statement for the NCHFA CPLP Loan</a:t>
            </a:r>
          </a:p>
          <a:p>
            <a:pPr lvl="0">
              <a:lnSpc>
                <a:spcPct val="100000"/>
              </a:lnSpc>
            </a:pPr>
            <a:r>
              <a:rPr lang="en-US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Pre-Closing Instructions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executed by closing attorney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71" y="1474236"/>
            <a:ext cx="2789854" cy="1861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209" y="3145399"/>
            <a:ext cx="3041778" cy="28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46" y="2292016"/>
            <a:ext cx="5087854" cy="3591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9" y="233266"/>
            <a:ext cx="10690794" cy="6344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Save Your Borrowers Some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013107"/>
            <a:ext cx="10842051" cy="54719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borrower’s are shopping for a home insurance policy, remind them to include NCHFA’s interest with CPLP: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Homeowners Insurance</a:t>
            </a:r>
            <a:r>
              <a:rPr lang="en-US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with acknowledgement of NCHFA's loan interest(s)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Mortgagee Clause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N.C. Housing Finance Agency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ISAOA/ATIMA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P.O. Box 28066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Raleigh, NC  27611-8066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CPLP Loan Number </a:t>
            </a:r>
          </a:p>
          <a:p>
            <a:pPr>
              <a:lnSpc>
                <a:spcPct val="100000"/>
              </a:lnSpc>
            </a:pPr>
            <a:r>
              <a:rPr lang="en-US" sz="2800" b="1" cap="none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questions about closing a CPLP loan: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Liz Hair, NCHFA Paralegal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919-877-5712 or echair@nchfa.com</a:t>
            </a:r>
          </a:p>
        </p:txBody>
      </p:sp>
    </p:spTree>
    <p:extLst>
      <p:ext uri="{BB962C8B-B14F-4D97-AF65-F5344CB8AC3E}">
        <p14:creationId xmlns:p14="http://schemas.microsoft.com/office/powerpoint/2010/main" val="26576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2000250" y="152400"/>
            <a:ext cx="78486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Our Mission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123825" y="838200"/>
            <a:ext cx="11877675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>
                <a:latin typeface="Calibri" pitchFamily="34" charset="0"/>
              </a:rPr>
              <a:t>To create affordable housing opportunities for North Carolinians whose needs are not met by the market.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152650"/>
            <a:ext cx="10429874" cy="470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 approved lender list for the Community Partners Loan Pool? </a:t>
            </a:r>
          </a:p>
          <a:p>
            <a:r>
              <a:rPr lang="en-US" sz="2800" b="1" dirty="0">
                <a:effectLst/>
              </a:rPr>
              <a:t>Lenders must be approved to offer the NC Home Advantage Mortgage</a:t>
            </a:r>
            <a:r>
              <a:rPr lang="en-US" sz="2800" dirty="0">
                <a:effectLst/>
              </a:rPr>
              <a:t>, but there is no approved lender list specific to CPLP.  If you are a participating Lender for the Home Advantage loan, you are eligible to work with the CPLP.  However, Borrowers can only request the CPLP loan through an approved CPLP Member organization.</a:t>
            </a:r>
          </a:p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Community Partners Loan Pool funds be combined with other </a:t>
            </a:r>
            <a:r>
              <a:rPr lang="en-US" sz="2800" b="1" dirty="0" err="1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Downpayment</a:t>
            </a: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Assistance Programs and/or the Mortgage Credit Certificate? </a:t>
            </a:r>
          </a:p>
          <a:p>
            <a:r>
              <a:rPr lang="en-US" sz="2800" dirty="0">
                <a:effectLst/>
              </a:rPr>
              <a:t>Yes.  But they cannot be combined with the special $15k DPA.</a:t>
            </a:r>
          </a:p>
        </p:txBody>
      </p:sp>
    </p:spTree>
    <p:extLst>
      <p:ext uri="{BB962C8B-B14F-4D97-AF65-F5344CB8AC3E}">
        <p14:creationId xmlns:p14="http://schemas.microsoft.com/office/powerpoint/2010/main" val="41031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6294"/>
            <a:ext cx="10972800" cy="569701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NC Home Advantage Rate is used with the Community Partners Loan Pool? </a:t>
            </a:r>
          </a:p>
          <a:p>
            <a:r>
              <a:rPr lang="en-US" sz="2800" dirty="0">
                <a:effectLst/>
              </a:rPr>
              <a:t>Unless the borrower is ALSO applying for the 3% or 5% DPA assistance, the </a:t>
            </a:r>
            <a:r>
              <a:rPr lang="en-US" sz="2800" b="1" dirty="0">
                <a:effectLst/>
              </a:rPr>
              <a:t>lowest</a:t>
            </a:r>
            <a:r>
              <a:rPr lang="en-US" sz="2800" dirty="0">
                <a:effectLst/>
              </a:rPr>
              <a:t> (non-DPA) rate is used with CPLP. </a:t>
            </a:r>
          </a:p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can the closing be scheduled when CPLP is used? </a:t>
            </a:r>
          </a:p>
          <a:p>
            <a:r>
              <a:rPr lang="en-US" sz="2800" dirty="0">
                <a:effectLst/>
              </a:rPr>
              <a:t>NCHFA needs </a:t>
            </a:r>
            <a:r>
              <a:rPr lang="en-US" sz="2800" b="1" u="sng" dirty="0">
                <a:effectLst/>
              </a:rPr>
              <a:t>6</a:t>
            </a:r>
            <a:r>
              <a:rPr lang="en-US" sz="2800" dirty="0">
                <a:effectLst/>
              </a:rPr>
              <a:t> NCHFA </a:t>
            </a:r>
            <a:r>
              <a:rPr lang="en-US" sz="2800" b="1" u="sng" dirty="0">
                <a:effectLst/>
              </a:rPr>
              <a:t>business days</a:t>
            </a:r>
            <a:r>
              <a:rPr lang="en-US" sz="2800" dirty="0">
                <a:effectLst/>
              </a:rPr>
              <a:t> notice to send funds to closing and review the loan documents.  The CPLP Member schedules the closing using an online system.  </a:t>
            </a:r>
            <a:br>
              <a:rPr lang="en-US" sz="2800" dirty="0">
                <a:effectLst/>
              </a:rPr>
            </a:b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While NCHFA will issue CPLP underwriting approval PRIOR to NC Home Advantage underwriting approval, the closing should </a:t>
            </a:r>
            <a:r>
              <a:rPr lang="en-US" sz="2800" b="1" u="sng" dirty="0">
                <a:effectLst/>
              </a:rPr>
              <a:t>NOT</a:t>
            </a:r>
            <a:r>
              <a:rPr lang="en-US" sz="2800" dirty="0">
                <a:effectLst/>
              </a:rPr>
              <a:t> be scheduled before the NC Home Advantage first mortgage has been approved by NCHFA.   </a:t>
            </a:r>
            <a:r>
              <a:rPr lang="en-US" sz="2400" dirty="0">
                <a:effectLst/>
              </a:rPr>
              <a:t> </a:t>
            </a: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87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sends the disclosures, funding, and loan documents for the Community Partners Loan Pool? </a:t>
            </a:r>
          </a:p>
          <a:p>
            <a:r>
              <a:rPr lang="en-US" sz="2800" dirty="0">
                <a:effectLst/>
              </a:rPr>
              <a:t>NCHFA sends out disclosures, loan documents &amp; funds to closing for the CPLP.    </a:t>
            </a:r>
          </a:p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income or sales price limits for the Community Partners Loan Pool? </a:t>
            </a:r>
          </a:p>
          <a:p>
            <a:r>
              <a:rPr lang="en-US" sz="2800" dirty="0">
                <a:effectLst/>
              </a:rPr>
              <a:t>YES: HUD HOME household income limits and sales price limits.  </a:t>
            </a:r>
          </a:p>
          <a:p>
            <a:r>
              <a:rPr lang="en-US" sz="2800" u="sng" dirty="0">
                <a:effectLst/>
                <a:hlinkClick r:id="rId2"/>
              </a:rPr>
              <a:t>http://www.nchfa.com/sites/default/files/page_attachments/IncomeSalesPriceLimits.pdf</a:t>
            </a:r>
            <a:r>
              <a:rPr lang="en-US" sz="2800" dirty="0">
                <a:effectLst/>
              </a:rPr>
              <a:t>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These limits are </a:t>
            </a:r>
            <a:r>
              <a:rPr lang="en-US" sz="2800" b="1" dirty="0">
                <a:effectLst/>
              </a:rPr>
              <a:t>NOT</a:t>
            </a:r>
            <a:r>
              <a:rPr lang="en-US" sz="2800" dirty="0">
                <a:effectLst/>
              </a:rPr>
              <a:t> the same as the MCC or Home Advantage income limits. </a:t>
            </a:r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HOME AD &gt; MCC/$15K &gt; CPLP</a:t>
            </a:r>
          </a:p>
        </p:txBody>
      </p:sp>
    </p:spTree>
    <p:extLst>
      <p:ext uri="{BB962C8B-B14F-4D97-AF65-F5344CB8AC3E}">
        <p14:creationId xmlns:p14="http://schemas.microsoft.com/office/powerpoint/2010/main" val="6656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6294"/>
            <a:ext cx="10972800" cy="5715521"/>
          </a:xfrm>
        </p:spPr>
        <p:txBody>
          <a:bodyPr>
            <a:noAutofit/>
          </a:bodyPr>
          <a:lstStyle/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at the end of CPLP Loan Term?</a:t>
            </a:r>
          </a:p>
          <a:p>
            <a:r>
              <a:rPr lang="en-US" sz="2800" dirty="0">
                <a:effectLst/>
              </a:rPr>
              <a:t>NCHFA would work out new terms on the loan with the borrower.   </a:t>
            </a:r>
          </a:p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property values drop after purchase at future resale? </a:t>
            </a:r>
          </a:p>
          <a:p>
            <a:r>
              <a:rPr lang="en-US" sz="2800" dirty="0">
                <a:effectLst/>
              </a:rPr>
              <a:t>NCHFA will accept NET Proceeds at resale if resold for current market value.  This is a borrower protection, but the borrower would have to claim amount written off as income.</a:t>
            </a:r>
          </a:p>
          <a:p>
            <a:r>
              <a:rPr lang="en-US" sz="2800" b="1" dirty="0">
                <a:ln w="3175">
                  <a:solidFill>
                    <a:srgbClr val="009999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if the inspections show deficiencies?</a:t>
            </a:r>
          </a:p>
          <a:p>
            <a:r>
              <a:rPr lang="en-US" sz="2800" dirty="0">
                <a:effectLst/>
              </a:rPr>
              <a:t>HOME requires that all critical building systems have &gt; 5 </a:t>
            </a:r>
            <a:r>
              <a:rPr lang="en-US" sz="2800" dirty="0" err="1">
                <a:effectLst/>
              </a:rPr>
              <a:t>yrs</a:t>
            </a:r>
            <a:r>
              <a:rPr lang="en-US" sz="2800" dirty="0">
                <a:effectLst/>
              </a:rPr>
              <a:t> of usable life &amp; no health or safety threats remain at closing.  Repairs/replacements would be need if &lt; 5 </a:t>
            </a:r>
            <a:r>
              <a:rPr lang="en-US" sz="2800" dirty="0" err="1">
                <a:effectLst/>
              </a:rPr>
              <a:t>yrs</a:t>
            </a:r>
            <a:r>
              <a:rPr lang="en-US" sz="2800" dirty="0">
                <a:effectLst/>
              </a:rPr>
              <a:t> usable life or present a health/safety threat.</a:t>
            </a:r>
          </a:p>
          <a:p>
            <a:endParaRPr lang="en-US" sz="2800" b="1" dirty="0">
              <a:ln w="3175">
                <a:solidFill>
                  <a:srgbClr val="009999"/>
                </a:solidFill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527901"/>
            <a:ext cx="7772400" cy="2661387"/>
          </a:xfrm>
        </p:spPr>
        <p:txBody>
          <a:bodyPr/>
          <a:lstStyle/>
          <a:p>
            <a:r>
              <a:rPr lang="en-US" altLang="en-US" b="1" dirty="0"/>
              <a:t>Homebuyer Counseling &amp; </a:t>
            </a:r>
            <a:r>
              <a:rPr lang="en-US" dirty="0"/>
              <a:t>Homebuyer Express</a:t>
            </a:r>
            <a:endParaRPr lang="en-US" altLang="en-US" b="1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895600" y="3352800"/>
            <a:ext cx="6400800" cy="1143000"/>
          </a:xfrm>
        </p:spPr>
        <p:txBody>
          <a:bodyPr>
            <a:normAutofit fontScale="92500"/>
          </a:bodyPr>
          <a:lstStyle/>
          <a:p>
            <a:r>
              <a:rPr lang="en-US" altLang="en-US" b="1" i="1" dirty="0"/>
              <a:t>Online Pre-Purchase Education</a:t>
            </a:r>
            <a:endParaRPr lang="en-US" alt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752976"/>
            <a:ext cx="12969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eHome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424488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4" y="5116514"/>
            <a:ext cx="139858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Industry Standards for Homeownership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059872"/>
            <a:ext cx="11362944" cy="56616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Homebuyer Education (not the same thing as counseling, but related)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What MUST be covered as part of EVERY homebuyer education process: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Assessing Readiness to Buy a Home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Budgeting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Credit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Financing a Home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Home Purchase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Home Selection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Home Maintenance and Home Improvements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Financial Planning and Sustaining Home Ownership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Avoiding Delinquency and Foreclosure </a:t>
            </a:r>
          </a:p>
          <a:p>
            <a:r>
              <a:rPr lang="en-US" dirty="0"/>
              <a:t>Financial Peace University only marginally touches on some of these topics.</a:t>
            </a:r>
          </a:p>
          <a:p>
            <a:r>
              <a:rPr lang="en-US" dirty="0"/>
              <a:t>National Industry Standards for Homeownership Education and Counseling</a:t>
            </a:r>
          </a:p>
          <a:p>
            <a:r>
              <a:rPr lang="en-US" dirty="0">
                <a:hlinkClick r:id="rId2"/>
              </a:rPr>
              <a:t>http://www.homeownershipstandards.com/Home/Home.aspx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89" y="2176695"/>
            <a:ext cx="5093111" cy="25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Housing Counseling?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= Just the Information (9 areas on previous slide minimum)</a:t>
            </a:r>
          </a:p>
          <a:p>
            <a:r>
              <a:rPr lang="en-US" dirty="0"/>
              <a:t>Counseling = Interviewing and Applying the Information to a Particular Home Buyer’s situation</a:t>
            </a:r>
          </a:p>
          <a:p>
            <a:r>
              <a:rPr lang="en-US" dirty="0"/>
              <a:t>Situational: Your budget, this loan, this home, this appraisal, this inspection, these fees, these loan documents, your plan, your maintenance schedule, your credit, etc.  This should not be a classroom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Housing Counseling?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be tailored to client needs.</a:t>
            </a:r>
          </a:p>
          <a:p>
            <a:r>
              <a:rPr lang="en-US" dirty="0"/>
              <a:t>Very difficult to evaluate a household’s situation, budget, and readiness in less than 2 hours.  Plan on more as needed.</a:t>
            </a:r>
          </a:p>
          <a:p>
            <a:r>
              <a:rPr lang="en-US" dirty="0"/>
              <a:t>Homebuyer education &amp; housing counseling must be </a:t>
            </a:r>
            <a:r>
              <a:rPr lang="en-US" u="sng" dirty="0"/>
              <a:t>at least 8 hours</a:t>
            </a:r>
            <a:r>
              <a:rPr lang="en-US" dirty="0"/>
              <a:t> combined.  This is a minimum.  More may be necessary.</a:t>
            </a:r>
          </a:p>
          <a:p>
            <a:r>
              <a:rPr lang="en-US" dirty="0"/>
              <a:t>When you submit a borrower’s file, that is </a:t>
            </a:r>
            <a:r>
              <a:rPr lang="en-US" u="sng" dirty="0"/>
              <a:t>your endorsement</a:t>
            </a:r>
            <a:r>
              <a:rPr lang="en-US" dirty="0"/>
              <a:t> that you believe the situation is good for borrower and the borrower is ready for homeownership.</a:t>
            </a:r>
          </a:p>
          <a:p>
            <a:r>
              <a:rPr lang="en-US" dirty="0"/>
              <a:t>This is required, first-time homebuyer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Education &amp; CPLP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028700"/>
            <a:ext cx="11159837" cy="5091545"/>
          </a:xfrm>
        </p:spPr>
        <p:txBody>
          <a:bodyPr>
            <a:normAutofit/>
          </a:bodyPr>
          <a:lstStyle/>
          <a:p>
            <a:r>
              <a:rPr lang="en-US" dirty="0"/>
              <a:t>Nationally certified/recognized online home buyer education programs are allowed. </a:t>
            </a:r>
          </a:p>
          <a:p>
            <a:r>
              <a:rPr lang="en-US" dirty="0"/>
              <a:t>Course must be </a:t>
            </a:r>
            <a:r>
              <a:rPr lang="en-US" b="1" i="1" dirty="0"/>
              <a:t>at least </a:t>
            </a:r>
            <a:r>
              <a:rPr lang="en-US" b="1" dirty="0"/>
              <a:t>4 hours </a:t>
            </a:r>
            <a:r>
              <a:rPr lang="en-US" dirty="0"/>
              <a:t>in length; completed modules are tracked and documented as part of the online education process. </a:t>
            </a:r>
          </a:p>
          <a:p>
            <a:r>
              <a:rPr lang="en-US" dirty="0"/>
              <a:t>Potential borrower must also receives </a:t>
            </a:r>
            <a:r>
              <a:rPr lang="en-US" b="1" i="1" dirty="0"/>
              <a:t>a minimum of </a:t>
            </a:r>
            <a:r>
              <a:rPr lang="en-US" b="1" dirty="0"/>
              <a:t>4 hours </a:t>
            </a:r>
            <a:r>
              <a:rPr lang="en-US" dirty="0"/>
              <a:t>of one-on-one housing counseling &amp;/or additional education from a </a:t>
            </a:r>
            <a:r>
              <a:rPr lang="en-US" b="1" i="1" dirty="0"/>
              <a:t>certified</a:t>
            </a:r>
            <a:r>
              <a:rPr lang="en-US" dirty="0"/>
              <a:t> housing counselor.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/>
              <a:t>Increasing Lender Referrals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29200" y="1143000"/>
            <a:ext cx="5105400" cy="5257800"/>
          </a:xfrm>
        </p:spPr>
        <p:txBody>
          <a:bodyPr/>
          <a:lstStyle/>
          <a:p>
            <a:pPr eaLnBrk="1" hangingPunct="1"/>
            <a:r>
              <a:rPr lang="en-US" altLang="en-US"/>
              <a:t>To increase CPLP production, NCHFA has </a:t>
            </a:r>
            <a:r>
              <a:rPr lang="en-US" altLang="en-US" b="1" i="1"/>
              <a:t>increased </a:t>
            </a:r>
            <a:r>
              <a:rPr lang="en-US" altLang="en-US"/>
              <a:t>outreach to NC Home Advantage Mortgage™ lenders.</a:t>
            </a:r>
          </a:p>
          <a:p>
            <a:pPr eaLnBrk="1" hangingPunct="1"/>
            <a:r>
              <a:rPr lang="en-US" altLang="en-US"/>
              <a:t>Optional Lender Training on CPLP </a:t>
            </a:r>
            <a:r>
              <a:rPr lang="en-US" altLang="en-US" b="1" i="1"/>
              <a:t>added</a:t>
            </a:r>
            <a:r>
              <a:rPr lang="en-US" altLang="en-US"/>
              <a:t> to required NC Home Advantage™ &amp; MCC Trainings for participating lenders. 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143001"/>
            <a:ext cx="2743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00575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4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6294"/>
            <a:ext cx="10972800" cy="5825182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Products for lenders (and realtors to be aware of)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NC Home Advantage Mortgage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3% &amp; 5% Statewide </a:t>
            </a:r>
            <a:r>
              <a:rPr lang="en-US" dirty="0" err="1">
                <a:sym typeface="Wingdings" panose="05000000000000000000" pitchFamily="2" charset="2"/>
              </a:rPr>
              <a:t>Downpayment</a:t>
            </a:r>
            <a:r>
              <a:rPr lang="en-US" dirty="0">
                <a:sym typeface="Wingdings" panose="05000000000000000000" pitchFamily="2" charset="2"/>
              </a:rPr>
              <a:t> Assistance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First Time Home Buyer Mortgage Credit Certificates</a:t>
            </a:r>
          </a:p>
          <a:p>
            <a:r>
              <a:rPr lang="en-US" sz="2800" dirty="0">
                <a:sym typeface="Wingdings" panose="05000000000000000000" pitchFamily="2" charset="2"/>
              </a:rPr>
              <a:t>Products for nonprofits &amp; local governments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Community Partners Loan Pool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Self-Help Loan Pool</a:t>
            </a:r>
          </a:p>
          <a:p>
            <a:r>
              <a:rPr lang="en-US" sz="2800" dirty="0">
                <a:sym typeface="Wingdings" panose="05000000000000000000" pitchFamily="2" charset="2"/>
              </a:rPr>
              <a:t>Educational Products for Home Buyers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E-Home America Express</a:t>
            </a:r>
          </a:p>
          <a:p>
            <a:r>
              <a:rPr lang="en-US" sz="2400" dirty="0"/>
              <a:t>Outreach &amp; Partnership with Lenders &amp; Realtors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Increasing Lender Referrals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0" y="1143000"/>
            <a:ext cx="5715000" cy="5257800"/>
          </a:xfrm>
        </p:spPr>
        <p:txBody>
          <a:bodyPr/>
          <a:lstStyle/>
          <a:p>
            <a:pPr eaLnBrk="1" hangingPunct="1"/>
            <a:r>
              <a:rPr lang="en-US" altLang="en-US"/>
              <a:t>Since August 2016, </a:t>
            </a:r>
            <a:r>
              <a:rPr lang="en-US" altLang="en-US" b="1" i="1"/>
              <a:t>more than </a:t>
            </a:r>
            <a:r>
              <a:rPr lang="en-US" altLang="en-US" b="1"/>
              <a:t>200</a:t>
            </a:r>
            <a:r>
              <a:rPr lang="en-US" altLang="en-US" b="1" i="1"/>
              <a:t> </a:t>
            </a:r>
            <a:r>
              <a:rPr lang="en-US" altLang="en-US"/>
              <a:t>loan officers have participated in one of our Lender Trainings on CPLP.</a:t>
            </a:r>
          </a:p>
          <a:p>
            <a:pPr eaLnBrk="1" hangingPunct="1"/>
            <a:r>
              <a:rPr lang="en-US" altLang="en-US"/>
              <a:t>For 2017, we have scheduled </a:t>
            </a:r>
            <a:r>
              <a:rPr lang="en-US" altLang="en-US" b="1"/>
              <a:t>17</a:t>
            </a:r>
            <a:r>
              <a:rPr lang="en-US" altLang="en-US"/>
              <a:t> Lender Trainings on CPLP in various locations across NC.</a:t>
            </a:r>
            <a:endParaRPr lang="en-US" altLang="en-US" i="1"/>
          </a:p>
          <a:p>
            <a:pPr eaLnBrk="1" hangingPunct="1"/>
            <a:r>
              <a:rPr lang="en-US" altLang="en-US"/>
              <a:t>We expect to see </a:t>
            </a:r>
            <a:r>
              <a:rPr lang="en-US" altLang="en-US" b="1" i="1"/>
              <a:t>more</a:t>
            </a:r>
            <a:r>
              <a:rPr lang="en-US" altLang="en-US"/>
              <a:t> lender referrals</a:t>
            </a:r>
            <a:r>
              <a:rPr lang="en-US" altLang="en-US" b="1"/>
              <a:t> </a:t>
            </a:r>
            <a:r>
              <a:rPr lang="en-US" altLang="en-US"/>
              <a:t>to CPLP Members &amp; </a:t>
            </a:r>
            <a:r>
              <a:rPr lang="en-US" altLang="en-US" b="1" i="1"/>
              <a:t>more</a:t>
            </a:r>
            <a:r>
              <a:rPr lang="en-US" altLang="en-US"/>
              <a:t> CPLP loans closed. 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143000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4343400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Need for Online Resource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8458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Lender referrals provide  </a:t>
            </a:r>
            <a:r>
              <a:rPr lang="en-US" altLang="en-US" b="1" i="1" dirty="0"/>
              <a:t>Mortgage Ready</a:t>
            </a:r>
            <a:r>
              <a:rPr lang="en-US" altLang="en-US" i="1" dirty="0"/>
              <a:t> </a:t>
            </a:r>
            <a:r>
              <a:rPr lang="en-US" altLang="en-US" dirty="0"/>
              <a:t>customers who are ready to buy a home sooner than later. 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These customers want to complete the required 8.0 hrs. of homebuyer education in a </a:t>
            </a:r>
            <a:r>
              <a:rPr lang="en-US" altLang="en-US" b="1" i="1" dirty="0"/>
              <a:t>timely</a:t>
            </a:r>
            <a:r>
              <a:rPr lang="en-US" altLang="en-US" dirty="0"/>
              <a:t> fashion. </a:t>
            </a:r>
          </a:p>
          <a:p>
            <a:pPr eaLnBrk="1" hangingPunct="1">
              <a:defRPr/>
            </a:pPr>
            <a:r>
              <a:rPr lang="en-US" altLang="en-US" dirty="0"/>
              <a:t>CPLP allows 4.0 hrs. to be completed online. 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0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627376" y="165545"/>
            <a:ext cx="6833616" cy="734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Need for Online Resource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60832" y="1143000"/>
            <a:ext cx="7135368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To supplement homebuyer education being offered by CPLP Members &amp; their partners, NCHFA began looking at various online Homebuyer Education courses.</a:t>
            </a:r>
          </a:p>
          <a:p>
            <a:pPr eaLnBrk="1" hangingPunct="1"/>
            <a:r>
              <a:rPr lang="en-US" altLang="en-US" dirty="0"/>
              <a:t>We have selected </a:t>
            </a:r>
            <a:r>
              <a:rPr lang="en-US" altLang="en-US" dirty="0" err="1"/>
              <a:t>eHome</a:t>
            </a:r>
            <a:r>
              <a:rPr lang="en-US" altLang="en-US" dirty="0"/>
              <a:t> America’s </a:t>
            </a:r>
            <a:r>
              <a:rPr lang="en-US" altLang="en-US" b="1" dirty="0"/>
              <a:t>Homebuyer Express </a:t>
            </a:r>
            <a:r>
              <a:rPr lang="en-US" altLang="en-US" dirty="0"/>
              <a:t>to be available to CPLP borrowers.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717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5839906"/>
            <a:ext cx="36576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92" y="1143000"/>
            <a:ext cx="25908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629" y="3854451"/>
            <a:ext cx="16811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28800"/>
            <a:ext cx="9887712" cy="4495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Homebuyer Express is a </a:t>
            </a:r>
            <a:r>
              <a:rPr lang="en-US" b="1" i="1" dirty="0"/>
              <a:t>shorter</a:t>
            </a:r>
            <a:r>
              <a:rPr lang="en-US" dirty="0"/>
              <a:t> version of their regular pre-purchase course &amp; the registration fee is </a:t>
            </a:r>
            <a:r>
              <a:rPr lang="en-US" b="1" i="1" dirty="0"/>
              <a:t>less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 was designed for State Housing Finance Agencies &amp; their partner networks as an option for more “mortgage ready” consumers.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81" y="304800"/>
            <a:ext cx="5770664" cy="139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7" y="1243806"/>
            <a:ext cx="18970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72" y="2959608"/>
            <a:ext cx="510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899648" cy="6872587"/>
          </a:xfrm>
        </p:spPr>
      </p:pic>
    </p:spTree>
    <p:extLst>
      <p:ext uri="{BB962C8B-B14F-4D97-AF65-F5344CB8AC3E}">
        <p14:creationId xmlns:p14="http://schemas.microsoft.com/office/powerpoint/2010/main" val="4310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704438" cy="6768445"/>
          </a:xfrm>
        </p:spPr>
      </p:pic>
    </p:spTree>
    <p:extLst>
      <p:ext uri="{BB962C8B-B14F-4D97-AF65-F5344CB8AC3E}">
        <p14:creationId xmlns:p14="http://schemas.microsoft.com/office/powerpoint/2010/main" val="29057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1503421" cy="6858000"/>
          </a:xfrm>
        </p:spPr>
      </p:pic>
    </p:spTree>
    <p:extLst>
      <p:ext uri="{BB962C8B-B14F-4D97-AF65-F5344CB8AC3E}">
        <p14:creationId xmlns:p14="http://schemas.microsoft.com/office/powerpoint/2010/main" val="4202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0742881" cy="6858000"/>
          </a:xfrm>
        </p:spPr>
      </p:pic>
    </p:spTree>
    <p:extLst>
      <p:ext uri="{BB962C8B-B14F-4D97-AF65-F5344CB8AC3E}">
        <p14:creationId xmlns:p14="http://schemas.microsoft.com/office/powerpoint/2010/main" val="15530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089107" cy="6858000"/>
          </a:xfrm>
        </p:spPr>
      </p:pic>
    </p:spTree>
    <p:extLst>
      <p:ext uri="{BB962C8B-B14F-4D97-AF65-F5344CB8AC3E}">
        <p14:creationId xmlns:p14="http://schemas.microsoft.com/office/powerpoint/2010/main" val="29341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971800" cy="1676400"/>
          </a:xfrm>
        </p:spPr>
        <p:txBody>
          <a:bodyPr/>
          <a:lstStyle/>
          <a:p>
            <a:r>
              <a:rPr lang="en-US" altLang="en-US" sz="3600"/>
              <a:t>Downloadable Certificate of Completion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11079"/>
          <a:stretch/>
        </p:blipFill>
        <p:spPr>
          <a:xfrm>
            <a:off x="4983480" y="-7611"/>
            <a:ext cx="7208520" cy="6865611"/>
          </a:xfrm>
          <a:ln w="31750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266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200400"/>
            <a:ext cx="4284218" cy="289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979175" y="248356"/>
            <a:ext cx="9003982" cy="2956960"/>
          </a:xfrm>
        </p:spPr>
        <p:txBody>
          <a:bodyPr/>
          <a:lstStyle/>
          <a:p>
            <a:r>
              <a:rPr lang="en-US" dirty="0"/>
              <a:t>NC Home Advantage </a:t>
            </a:r>
            <a:br>
              <a:rPr lang="en-US" dirty="0"/>
            </a:br>
            <a:r>
              <a:rPr lang="en-US" dirty="0"/>
              <a:t>First Mortgage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32" y="1600200"/>
            <a:ext cx="6906768" cy="4800600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b="1" dirty="0"/>
              <a:t>HUD-approved</a:t>
            </a:r>
            <a:r>
              <a:rPr lang="en-US" dirty="0"/>
              <a:t> home buyer education course </a:t>
            </a:r>
          </a:p>
          <a:p>
            <a:pPr>
              <a:defRPr/>
            </a:pPr>
            <a:r>
              <a:rPr lang="en-US" dirty="0"/>
              <a:t>Meets </a:t>
            </a:r>
            <a:r>
              <a:rPr lang="en-US" b="1" dirty="0"/>
              <a:t>National Industry Standards </a:t>
            </a:r>
            <a:r>
              <a:rPr lang="en-US" dirty="0"/>
              <a:t>for Homebuyer Education</a:t>
            </a:r>
          </a:p>
          <a:p>
            <a:pPr>
              <a:defRPr/>
            </a:pPr>
            <a:r>
              <a:rPr lang="en-US" dirty="0"/>
              <a:t>Takes estimated </a:t>
            </a:r>
            <a:r>
              <a:rPr lang="en-US" b="1" dirty="0"/>
              <a:t>5-6 hours </a:t>
            </a:r>
            <a:r>
              <a:rPr lang="en-US" dirty="0"/>
              <a:t>to complete course</a:t>
            </a:r>
          </a:p>
          <a:p>
            <a:pPr>
              <a:defRPr/>
            </a:pPr>
            <a:r>
              <a:rPr lang="en-US" dirty="0"/>
              <a:t>Certificate of Completion is </a:t>
            </a:r>
            <a:r>
              <a:rPr lang="en-US" b="1" dirty="0"/>
              <a:t>downloaded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Cost to Customer: </a:t>
            </a:r>
            <a:r>
              <a:rPr lang="en-US" b="1" dirty="0"/>
              <a:t>$50.00 (with coupon code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endParaRPr lang="en-US" b="1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65" y="0"/>
            <a:ext cx="4702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4" y="3908425"/>
            <a:ext cx="1800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1447801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350838"/>
            <a:ext cx="6400800" cy="1401762"/>
          </a:xfrm>
        </p:spPr>
        <p:txBody>
          <a:bodyPr/>
          <a:lstStyle/>
          <a:p>
            <a:pPr algn="l" eaLnBrk="1" hangingPunct="1"/>
            <a:r>
              <a:rPr lang="en-US" altLang="en-US"/>
              <a:t>HUD National Certification Impact on CPLP Members: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68224" y="1905000"/>
            <a:ext cx="9942576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Housing Counseling Certification Rule takes effect </a:t>
            </a:r>
            <a:r>
              <a:rPr lang="en-US" altLang="en-US" b="1" dirty="0"/>
              <a:t>3 years </a:t>
            </a:r>
            <a:r>
              <a:rPr lang="en-US" altLang="en-US" i="1" dirty="0"/>
              <a:t>after</a:t>
            </a:r>
            <a:r>
              <a:rPr lang="en-US" altLang="en-US" dirty="0"/>
              <a:t> the National Certification Test become available (SPRING 2017)</a:t>
            </a:r>
          </a:p>
          <a:p>
            <a:pPr eaLnBrk="1" hangingPunct="1"/>
            <a:r>
              <a:rPr lang="en-US" altLang="en-US" dirty="0"/>
              <a:t>By 2020, </a:t>
            </a:r>
            <a:r>
              <a:rPr lang="en-US" altLang="en-US" b="1" i="1" dirty="0"/>
              <a:t>all</a:t>
            </a:r>
            <a:r>
              <a:rPr lang="en-US" altLang="en-US" dirty="0"/>
              <a:t> CPLP Members will need to become a HUD-approved housing counseling agency </a:t>
            </a:r>
            <a:r>
              <a:rPr lang="en-US" altLang="en-US" u="sng" dirty="0"/>
              <a:t>or</a:t>
            </a:r>
            <a:r>
              <a:rPr lang="en-US" altLang="en-US" dirty="0"/>
              <a:t> partner with one to provide the required homebuyer education for CPLP borrowers.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350838"/>
            <a:ext cx="16621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Summary: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334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/>
              <a:t>By 2020, CPLP Members must meet HUD requirement that homebuyer education be provided by a </a:t>
            </a:r>
            <a:r>
              <a:rPr lang="en-US" altLang="en-US" i="1" dirty="0"/>
              <a:t>Nationally Certified Counselor </a:t>
            </a:r>
            <a:r>
              <a:rPr lang="en-US" altLang="en-US" dirty="0"/>
              <a:t>at a </a:t>
            </a:r>
            <a:r>
              <a:rPr lang="en-US" altLang="en-US" b="1" dirty="0"/>
              <a:t>HUD-approved housing counseling agency. </a:t>
            </a:r>
          </a:p>
          <a:p>
            <a:pPr eaLnBrk="1" hangingPunct="1">
              <a:defRPr/>
            </a:pPr>
            <a:endParaRPr lang="en-US" altLang="en-US" b="1" dirty="0"/>
          </a:p>
          <a:p>
            <a:pPr marL="0" indent="0">
              <a:buNone/>
              <a:defRPr/>
            </a:pPr>
            <a:endParaRPr lang="en-US" altLang="en-US" b="1" dirty="0"/>
          </a:p>
          <a:p>
            <a:pPr marL="0" indent="0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NCHFA will help Members prepare, especially those that </a:t>
            </a:r>
            <a:r>
              <a:rPr lang="en-US" altLang="en-US" b="1" i="1" dirty="0"/>
              <a:t>do not </a:t>
            </a:r>
            <a:r>
              <a:rPr lang="en-US" altLang="en-US" dirty="0"/>
              <a:t>have a HUD-approved counseling agency in their service area.  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1"/>
            <a:ext cx="3505200" cy="1476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14688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127376"/>
            <a:ext cx="1600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10981" y="248356"/>
            <a:ext cx="5972175" cy="3128828"/>
          </a:xfrm>
        </p:spPr>
        <p:txBody>
          <a:bodyPr/>
          <a:lstStyle/>
          <a:p>
            <a:r>
              <a:rPr lang="en-US" dirty="0"/>
              <a:t>NCHFA Home Buyer Program Trends &amp; </a:t>
            </a:r>
            <a:br>
              <a:rPr lang="en-US" dirty="0"/>
            </a:br>
            <a:r>
              <a:rPr lang="en-US" dirty="0"/>
              <a:t>Funding Levels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Partners Loan Pool Funding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846306"/>
            <a:ext cx="11204448" cy="5875170"/>
          </a:xfrm>
        </p:spPr>
        <p:txBody>
          <a:bodyPr/>
          <a:lstStyle/>
          <a:p>
            <a:pPr>
              <a:buNone/>
            </a:pPr>
            <a:r>
              <a:rPr lang="en-US" dirty="0"/>
              <a:t>2017 Calendar Year: Up to 20%* of sales price per loan as available</a:t>
            </a:r>
          </a:p>
          <a:p>
            <a:pPr>
              <a:buNone/>
            </a:pPr>
            <a:r>
              <a:rPr lang="en-US" dirty="0"/>
              <a:t>Maximum funding of $500,000 per Member serving 1 county or $800,000 per Member serving multiple counties</a:t>
            </a:r>
          </a:p>
          <a:p>
            <a:pPr>
              <a:buNone/>
            </a:pPr>
            <a:r>
              <a:rPr lang="en-US" dirty="0"/>
              <a:t>Total Funding for 2017 = $4,500,000 (+$1.5M in temp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63476"/>
              </p:ext>
            </p:extLst>
          </p:nvPr>
        </p:nvGraphicFramePr>
        <p:xfrm>
          <a:off x="353961" y="3249284"/>
          <a:ext cx="11521950" cy="3062985"/>
        </p:xfrm>
        <a:graphic>
          <a:graphicData uri="http://schemas.openxmlformats.org/drawingml/2006/table">
            <a:tbl>
              <a:tblPr/>
              <a:tblGrid>
                <a:gridCol w="411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8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Options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NC Home </a:t>
                      </a:r>
                      <a:r>
                        <a:rPr lang="en-US" sz="2400" b="1" dirty="0" err="1">
                          <a:latin typeface="+mn-lt"/>
                          <a:ea typeface="Times New Roman"/>
                          <a:cs typeface="Times New Roman"/>
                        </a:rPr>
                        <a:t>Adv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USDA 502D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CPLP Loan Max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Up to 20%* of Sales Price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Up to 10% of Sales price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SystemVision Fee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New: $3,500 </a:t>
                      </a:r>
                      <a:r>
                        <a:rPr lang="en-US" sz="2400" baseline="0" dirty="0">
                          <a:latin typeface="+mn-lt"/>
                          <a:ea typeface="Times New Roman"/>
                          <a:cs typeface="Times New Roman"/>
                        </a:rPr>
                        <a:t>/ $4,500 </a:t>
                      </a:r>
                      <a:br>
                        <a:rPr lang="en-US" sz="2400" baseline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2400" baseline="0" dirty="0">
                          <a:latin typeface="+mn-lt"/>
                          <a:ea typeface="Times New Roman"/>
                          <a:cs typeface="Times New Roman"/>
                        </a:rPr>
                        <a:t>Existing: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$5,000 / $6,000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New: $3,500 </a:t>
                      </a:r>
                      <a:r>
                        <a:rPr lang="en-US" sz="2400" baseline="0" dirty="0">
                          <a:latin typeface="+mn-lt"/>
                          <a:ea typeface="Times New Roman"/>
                          <a:cs typeface="Times New Roman"/>
                        </a:rPr>
                        <a:t>/ $4,500 </a:t>
                      </a:r>
                      <a:br>
                        <a:rPr lang="en-US" sz="2400" baseline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2400" baseline="0" dirty="0">
                          <a:latin typeface="+mn-lt"/>
                          <a:ea typeface="Times New Roman"/>
                          <a:cs typeface="Times New Roman"/>
                        </a:rPr>
                        <a:t>Existing: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$5,000 / $6,000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Green Building Fee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$1,000 (Max w/SV)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$1,000 (Max w/SV)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Fee for Service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$1,600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$1,600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Total (maximum)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20% + up to $7,600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10% + up to $7,600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*NOTE: Funding &amp; Max Limit Temporarily Increased through August 15, 2017</a:t>
            </a:r>
          </a:p>
        </p:txBody>
      </p:sp>
    </p:spTree>
    <p:extLst>
      <p:ext uri="{BB962C8B-B14F-4D97-AF65-F5344CB8AC3E}">
        <p14:creationId xmlns:p14="http://schemas.microsoft.com/office/powerpoint/2010/main" val="10173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 Loan Pool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848817"/>
              </p:ext>
            </p:extLst>
          </p:nvPr>
        </p:nvGraphicFramePr>
        <p:xfrm>
          <a:off x="0" y="848140"/>
          <a:ext cx="12192000" cy="587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Self-Help Loan Pool Funding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846306"/>
            <a:ext cx="11632070" cy="5279858"/>
          </a:xfrm>
        </p:spPr>
        <p:txBody>
          <a:bodyPr/>
          <a:lstStyle/>
          <a:p>
            <a:pPr>
              <a:buNone/>
            </a:pPr>
            <a:r>
              <a:rPr lang="en-US" dirty="0"/>
              <a:t>2017 Calendar Year: $35,000* per loan as available</a:t>
            </a:r>
          </a:p>
          <a:p>
            <a:pPr>
              <a:buNone/>
            </a:pPr>
            <a:r>
              <a:rPr lang="en-US" dirty="0"/>
              <a:t>Maximum total of $1,250,000 per affiliate funding for 2017</a:t>
            </a:r>
          </a:p>
          <a:p>
            <a:pPr>
              <a:buNone/>
            </a:pPr>
            <a:r>
              <a:rPr lang="en-US" dirty="0"/>
              <a:t>Total Funding for 2017 = $9,500,000 (+$2.5M in temp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1" y="3164376"/>
          <a:ext cx="9031110" cy="2667000"/>
        </p:xfrm>
        <a:graphic>
          <a:graphicData uri="http://schemas.openxmlformats.org/drawingml/2006/table">
            <a:tbl>
              <a:tblPr/>
              <a:tblGrid>
                <a:gridCol w="393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Options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New</a:t>
                      </a:r>
                      <a:r>
                        <a:rPr lang="en-US" sz="24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Construction 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Rehab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Participation Loan Max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$35,000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$35,000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SystemVision Fee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$3,500 </a:t>
                      </a:r>
                      <a:r>
                        <a:rPr lang="en-US" sz="2400" baseline="0" dirty="0">
                          <a:latin typeface="+mn-lt"/>
                          <a:ea typeface="Times New Roman"/>
                          <a:cs typeface="Times New Roman"/>
                        </a:rPr>
                        <a:t>/ $4,500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$5,000 / $6,000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Green Building Fee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$1,000 (Max w/SV)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Fee for Service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$1,200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$1,200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Total (maximum)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$41,700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$42,200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26164"/>
            <a:ext cx="1219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*NOTE: Funding &amp; Max Limit Temporarily Increased through August 15, 2017</a:t>
            </a:r>
          </a:p>
        </p:txBody>
      </p:sp>
    </p:spTree>
    <p:extLst>
      <p:ext uri="{BB962C8B-B14F-4D97-AF65-F5344CB8AC3E}">
        <p14:creationId xmlns:p14="http://schemas.microsoft.com/office/powerpoint/2010/main" val="12891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SHLP Loans in Partnership with Habitat for Humanity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35655325"/>
              </p:ext>
            </p:extLst>
          </p:nvPr>
        </p:nvGraphicFramePr>
        <p:xfrm>
          <a:off x="0" y="1079789"/>
          <a:ext cx="12192000" cy="600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4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1027" name="Chart 3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92" y="4763"/>
            <a:ext cx="7765615" cy="29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Chart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969629"/>
            <a:ext cx="12188825" cy="39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Chart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57" y="2133600"/>
            <a:ext cx="12304628" cy="47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75" y="1209368"/>
            <a:ext cx="6562325" cy="551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15400" cy="601662"/>
          </a:xfrm>
        </p:spPr>
        <p:txBody>
          <a:bodyPr>
            <a:normAutofit fontScale="90000"/>
          </a:bodyPr>
          <a:lstStyle/>
          <a:p>
            <a:r>
              <a:rPr lang="en-US" dirty="0"/>
              <a:t>NC Home Advantage Mortgage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1" y="1130305"/>
            <a:ext cx="537087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Amortizing 30 year First Fixed Rate Financing w/ market rates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All eligible borrowers are eligible for a 3% (Conv, FHA, VA, or USDA) or 5% (FHA or VA) forgiving DPA (years 11 to 15) 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No Sales Price Limits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Streamlined Underwriting (4 forms, required for loan application)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Annual Income (applicant income) cannot exceed $87,500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n>
                <a:solidFill>
                  <a:srgbClr val="009999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n>
                <a:solidFill>
                  <a:srgbClr val="009999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B558-53E3-4FB2-BDC5-3A4E3DE94D2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3427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funds the NCHFA’s Loan Pool programs?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funds through HUD</a:t>
            </a:r>
          </a:p>
          <a:p>
            <a:r>
              <a:rPr lang="en-US" dirty="0"/>
              <a:t>Most frequent question: Can I get a waiver?</a:t>
            </a:r>
          </a:p>
          <a:p>
            <a:pPr marL="742950" lvl="2" indent="-342900"/>
            <a:r>
              <a:rPr lang="en-US" dirty="0"/>
              <a:t>Our most frequent response: No.</a:t>
            </a:r>
          </a:p>
          <a:p>
            <a:r>
              <a:rPr lang="en-US" dirty="0"/>
              <a:t>Federal Regulations</a:t>
            </a:r>
          </a:p>
          <a:p>
            <a:r>
              <a:rPr lang="en-US" dirty="0"/>
              <a:t>24 CFR 92</a:t>
            </a:r>
          </a:p>
          <a:p>
            <a:r>
              <a:rPr lang="en-US" dirty="0"/>
              <a:t>https://www.hudexchange.info/home/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2" descr="http://www.liveindelray.com/wp-content/uploads/2011/06/h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5207" y="2163890"/>
            <a:ext cx="1690777" cy="1690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0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896294"/>
            <a:ext cx="11139948" cy="55438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Temporary Funding </a:t>
            </a:r>
            <a:r>
              <a:rPr lang="en-US" b="1" dirty="0"/>
              <a:t>INCREASE</a:t>
            </a:r>
            <a:r>
              <a:rPr lang="en-US" dirty="0"/>
              <a:t> for SHLP Loans</a:t>
            </a:r>
          </a:p>
          <a:p>
            <a:pPr lvl="1"/>
            <a:r>
              <a:rPr lang="en-US" dirty="0"/>
              <a:t>By APRIL 17</a:t>
            </a:r>
            <a:r>
              <a:rPr lang="en-US" baseline="30000" dirty="0"/>
              <a:t>th</a:t>
            </a:r>
            <a:r>
              <a:rPr lang="en-US" dirty="0"/>
              <a:t> (or possibly earlier) for New or Existing Reservations that are UNDERWRITTEN &amp; </a:t>
            </a:r>
            <a:r>
              <a:rPr lang="en-US" u="sng" dirty="0"/>
              <a:t>APPROVED</a:t>
            </a:r>
            <a:r>
              <a:rPr lang="en-US" dirty="0"/>
              <a:t> by August 15, 2017 </a:t>
            </a:r>
          </a:p>
          <a:p>
            <a:pPr lvl="2"/>
            <a:r>
              <a:rPr lang="en-US" dirty="0"/>
              <a:t>Up to </a:t>
            </a:r>
            <a:r>
              <a:rPr lang="en-US" b="1" u="sng" dirty="0"/>
              <a:t>$45,000</a:t>
            </a:r>
            <a:r>
              <a:rPr lang="en-US" b="1" dirty="0"/>
              <a:t> </a:t>
            </a:r>
            <a:r>
              <a:rPr lang="en-US" dirty="0"/>
              <a:t>per loan OR </a:t>
            </a:r>
          </a:p>
          <a:p>
            <a:pPr lvl="2"/>
            <a:r>
              <a:rPr lang="en-US" dirty="0"/>
              <a:t>Up to </a:t>
            </a:r>
            <a:r>
              <a:rPr lang="en-US" b="1" u="sng" dirty="0"/>
              <a:t>35%</a:t>
            </a:r>
            <a:r>
              <a:rPr lang="en-US" dirty="0"/>
              <a:t> of Sales Price (whichever is Greater)</a:t>
            </a:r>
          </a:p>
          <a:p>
            <a:pPr lvl="2"/>
            <a:r>
              <a:rPr lang="en-US" dirty="0"/>
              <a:t>HOME Funding needs to be used or returned</a:t>
            </a:r>
          </a:p>
          <a:p>
            <a:pPr lvl="2"/>
            <a:r>
              <a:rPr lang="en-US" dirty="0"/>
              <a:t>Loans may close later if approved by August 15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Updated Deed Restrictions &amp; Buyer Written Agreement (15 years if over $40K)</a:t>
            </a:r>
          </a:p>
          <a:p>
            <a:r>
              <a:rPr lang="en-US" dirty="0"/>
              <a:t>Also in the news: </a:t>
            </a:r>
            <a:r>
              <a:rPr lang="en-US" u="sng" dirty="0">
                <a:effectLst/>
                <a:hlinkClick r:id="rId2"/>
              </a:rPr>
              <a:t>http://wapo.st/2mDrIps?tid=ss_mail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dirty="0"/>
              <a:t>Still very early in the budgeting process</a:t>
            </a:r>
          </a:p>
          <a:p>
            <a:pPr lvl="1"/>
            <a:r>
              <a:rPr lang="en-US" dirty="0"/>
              <a:t>HOME &amp; CDBG may not be recommended for funding in the President’s budget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9" y="896294"/>
            <a:ext cx="11238271" cy="52298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Temporary Funding </a:t>
            </a:r>
            <a:r>
              <a:rPr lang="en-US" b="1" dirty="0"/>
              <a:t>INCREASE </a:t>
            </a:r>
            <a:r>
              <a:rPr lang="en-US" dirty="0"/>
              <a:t>for CPLP</a:t>
            </a:r>
          </a:p>
          <a:p>
            <a:pPr lvl="1"/>
            <a:r>
              <a:rPr lang="en-US" dirty="0"/>
              <a:t>By APRIL 17</a:t>
            </a:r>
            <a:r>
              <a:rPr lang="en-US" baseline="30000" dirty="0"/>
              <a:t>th</a:t>
            </a:r>
            <a:r>
              <a:rPr lang="en-US" dirty="0"/>
              <a:t> (or possibly earlier) for New or Existing Reservations that are UNDERWRITTEN &amp; </a:t>
            </a:r>
            <a:r>
              <a:rPr lang="en-US" u="sng" dirty="0"/>
              <a:t>APPROVED</a:t>
            </a:r>
            <a:r>
              <a:rPr lang="en-US" dirty="0"/>
              <a:t> by August 15, 2017 </a:t>
            </a:r>
          </a:p>
          <a:p>
            <a:pPr lvl="2"/>
            <a:r>
              <a:rPr lang="en-US" dirty="0"/>
              <a:t>Up to </a:t>
            </a:r>
            <a:r>
              <a:rPr lang="en-US" sz="2800" b="1" dirty="0"/>
              <a:t>25%</a:t>
            </a:r>
            <a:r>
              <a:rPr lang="en-US" sz="2800" dirty="0"/>
              <a:t> </a:t>
            </a:r>
            <a:r>
              <a:rPr lang="en-US" dirty="0"/>
              <a:t>of Sales Price</a:t>
            </a:r>
          </a:p>
          <a:p>
            <a:pPr lvl="2"/>
            <a:r>
              <a:rPr lang="en-US" dirty="0"/>
              <a:t>HOME Funding needs to be used or returned</a:t>
            </a:r>
          </a:p>
          <a:p>
            <a:pPr lvl="2"/>
            <a:r>
              <a:rPr lang="en-US" dirty="0"/>
              <a:t>Loans may close later if </a:t>
            </a:r>
            <a:r>
              <a:rPr lang="en-US" b="1" u="sng" dirty="0"/>
              <a:t>fully</a:t>
            </a:r>
            <a:r>
              <a:rPr lang="en-US" dirty="0"/>
              <a:t> approved by August 15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Updated Deed Restrictions &amp; Buyer Written Agreement (15 years if over $40K)</a:t>
            </a:r>
          </a:p>
          <a:p>
            <a:r>
              <a:rPr lang="en-US" dirty="0"/>
              <a:t>Also in the news: </a:t>
            </a:r>
            <a:r>
              <a:rPr lang="en-US" u="sng" dirty="0">
                <a:effectLst/>
                <a:hlinkClick r:id="rId2"/>
              </a:rPr>
              <a:t>http://wapo.st/2mDrIps?tid=ss_mail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dirty="0"/>
              <a:t>Still very early in the budgeting process</a:t>
            </a:r>
          </a:p>
          <a:p>
            <a:pPr lvl="1"/>
            <a:r>
              <a:rPr lang="en-US" dirty="0"/>
              <a:t>HOME &amp; CDBG may be recommended to not be funded in President’s budget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"/>
            <a:ext cx="10460736" cy="6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819400" y="2667001"/>
            <a:ext cx="283368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2862" y="272439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dirty="0">
              <a:hlinkClick r:id="rId3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403860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6311" y="677685"/>
            <a:ext cx="11659599" cy="60262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b="1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Program Questions or When There is an Emergency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Josh Burton– 919-877-5678 or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4"/>
              </a:rPr>
              <a:t>jdburton@nchfa.com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Sonia Joyner – 919-877-5630 or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5"/>
              </a:rPr>
              <a:t>sbjoyner@nchfa.com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Rich Lee – 919-877-5688 or </a:t>
            </a:r>
            <a:b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</a:b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6"/>
              </a:rPr>
              <a:t>rylee@nchfa.com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</a:p>
          <a:p>
            <a:pPr lvl="1">
              <a:spcBef>
                <a:spcPct val="20000"/>
              </a:spcBef>
            </a:pPr>
            <a:endParaRPr lang="en-US" sz="800" b="1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r>
              <a:rPr lang="en-US" sz="2000" b="1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Reservation and Where’s My Money Questions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Deborah Hamilton – 919-877-5709 or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7"/>
              </a:rPr>
              <a:t>dmhamilton@nchfa.com</a:t>
            </a:r>
            <a:endParaRPr lang="en-US" sz="2000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endParaRPr lang="en-US" sz="1100" b="1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r>
              <a:rPr lang="en-US" sz="2000" b="1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Underwriting Questions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Kim Hargrove – 919-877-5682 or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8"/>
              </a:rPr>
              <a:t>kchargrove@nchfa.com</a:t>
            </a:r>
            <a:endParaRPr lang="en-US" sz="2000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Mark Lindquist - 919-501-4263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9"/>
              </a:rPr>
              <a:t>mwlindquist@nchfa.com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</a:p>
          <a:p>
            <a:pPr lvl="1">
              <a:spcBef>
                <a:spcPct val="20000"/>
              </a:spcBef>
            </a:pPr>
            <a:endParaRPr lang="en-US" sz="800" b="1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r>
              <a:rPr lang="en-US" sz="2000" b="1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Closing Documents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Liz Hair – 919-877-5712 or </a:t>
            </a:r>
            <a:b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</a:b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10"/>
              </a:rPr>
              <a:t>echair@nchfa.com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Ronda Moore – 919-875-3621 or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11"/>
              </a:rPr>
              <a:t>rgmoore@nchfa.com</a:t>
            </a:r>
            <a:endParaRPr lang="en-US" sz="2000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endParaRPr lang="en-US" sz="800" b="1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r>
              <a:rPr lang="en-US" sz="2000" b="1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Payment Questions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Mary Moss - 919-877-5697 or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12"/>
              </a:rPr>
              <a:t>mgmoss@nchfa.com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 </a:t>
            </a:r>
          </a:p>
          <a:p>
            <a:pPr lvl="1">
              <a:spcBef>
                <a:spcPct val="20000"/>
              </a:spcBef>
            </a:pPr>
            <a:endParaRPr lang="en-US" sz="800" b="1" dirty="0">
              <a:ln>
                <a:solidFill>
                  <a:srgbClr val="009999"/>
                </a:solidFill>
              </a:ln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r>
              <a:rPr lang="en-US" sz="2000" b="1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Potential Foreclosures and Servicing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Hal Wright- 919-877-5690 or 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hlinkClick r:id="rId13"/>
              </a:rPr>
              <a:t>hewright@nchfa.com</a:t>
            </a:r>
            <a:r>
              <a:rPr lang="en-US" sz="2000" dirty="0">
                <a:ln>
                  <a:solidFill>
                    <a:srgbClr val="009999"/>
                  </a:solidFill>
                </a:ln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  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1909947" y="178130"/>
            <a:ext cx="8229600" cy="551445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dirty="0"/>
              <a:t>Who to call with questions</a:t>
            </a:r>
          </a:p>
        </p:txBody>
      </p:sp>
    </p:spTree>
    <p:extLst>
      <p:ext uri="{BB962C8B-B14F-4D97-AF65-F5344CB8AC3E}">
        <p14:creationId xmlns:p14="http://schemas.microsoft.com/office/powerpoint/2010/main" val="38999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Thank You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We appreciate your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15400" cy="601662"/>
          </a:xfrm>
        </p:spPr>
        <p:txBody>
          <a:bodyPr>
            <a:normAutofit fontScale="90000"/>
          </a:bodyPr>
          <a:lstStyle/>
          <a:p>
            <a:r>
              <a:rPr lang="en-US" dirty="0"/>
              <a:t>NC Home Advantage Mortgage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142" y="808703"/>
            <a:ext cx="116723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Middle credit score of 640 or higher 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Automated Underwriting System (AUS) approval required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New </a:t>
            </a:r>
            <a:r>
              <a:rPr lang="en-US" sz="2800" b="1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41% Debt-To-Income ratio </a:t>
            </a: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(back end) effective 3/20/17; no front end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No borrower contribution requirement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n>
                  <a:solidFill>
                    <a:srgbClr val="009999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New/Existing Single Family Homes, Townhomes, Condos, Duplexes (not Conv), &amp; New Manufactured (not Conv)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n>
                <a:solidFill>
                  <a:srgbClr val="009999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ln>
                <a:solidFill>
                  <a:srgbClr val="009999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B558-53E3-4FB2-BDC5-3A4E3DE94D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" y="3735941"/>
            <a:ext cx="6483646" cy="29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52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128017"/>
            <a:ext cx="9143999" cy="680005"/>
          </a:xfrm>
          <a:noFill/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contrasting" dir="t"/>
          </a:scene3d>
          <a:sp3d>
            <a:bevelT w="69850" h="50800"/>
            <a:bevelB w="69850" h="50800"/>
          </a:sp3d>
        </p:spPr>
        <p:txBody>
          <a:bodyPr vert="horz" wrap="none" lIns="0" tIns="0" rIns="0" bIns="0" rtlCol="0" anchor="ctr" anchorCtr="1">
            <a:normAutofit/>
          </a:bodyPr>
          <a:lstStyle/>
          <a:p>
            <a:pPr eaLnBrk="0" hangingPunct="0">
              <a:defRPr/>
            </a:pPr>
            <a:r>
              <a:rPr lang="en-US" sz="3200" dirty="0"/>
              <a:t>Conventional Mortgage Insurance Coverage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22963" y="1828801"/>
            <a:ext cx="8382000" cy="917175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14134" y="808022"/>
          <a:ext cx="6163734" cy="42782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8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69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Loan to Value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Home Advantage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Street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Conventional Loan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380">
                <a:tc>
                  <a:txBody>
                    <a:bodyPr/>
                    <a:lstStyle/>
                    <a:p>
                      <a:r>
                        <a:rPr lang="en-US" sz="2000" dirty="0"/>
                        <a:t>95.01-97.00%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18%</a:t>
                      </a: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380">
                <a:tc>
                  <a:txBody>
                    <a:bodyPr/>
                    <a:lstStyle/>
                    <a:p>
                      <a:r>
                        <a:rPr lang="en-US" sz="2000" b="1" dirty="0"/>
                        <a:t>90.01-95.00%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16%</a:t>
                      </a: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380">
                <a:tc>
                  <a:txBody>
                    <a:bodyPr/>
                    <a:lstStyle/>
                    <a:p>
                      <a:r>
                        <a:rPr lang="en-US" sz="2000" b="1" dirty="0"/>
                        <a:t>85.01-90.00%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12%</a:t>
                      </a: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25%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380">
                <a:tc>
                  <a:txBody>
                    <a:bodyPr/>
                    <a:lstStyle/>
                    <a:p>
                      <a:r>
                        <a:rPr lang="en-US" sz="2000" b="1" dirty="0"/>
                        <a:t>80.00-85.00%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6%</a:t>
                      </a:r>
                    </a:p>
                  </a:txBody>
                  <a:tcPr marL="68598" marR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12%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98" marR="685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25893" y="6400802"/>
            <a:ext cx="743144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/>
            <a:fld id="{371E9945-2F98-41B0-8865-0EFAD4395F29}" type="slidenum">
              <a:rPr lang="en-US">
                <a:solidFill>
                  <a:schemeClr val="bg1"/>
                </a:solidFill>
              </a:rPr>
              <a:pPr algn="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>
            <a:off x="453725" y="3427829"/>
            <a:ext cx="2515255" cy="990600"/>
          </a:xfrm>
          <a:prstGeom prst="stripedRightArrow">
            <a:avLst/>
          </a:prstGeom>
          <a:solidFill>
            <a:schemeClr val="bg2">
              <a:lumMod val="75000"/>
              <a:alpha val="16000"/>
            </a:schemeClr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89" y="1391267"/>
            <a:ext cx="2344494" cy="1857019"/>
          </a:xfrm>
          <a:prstGeom prst="rect">
            <a:avLst/>
          </a:prstGeom>
          <a:solidFill>
            <a:srgbClr val="92D050">
              <a:alpha val="28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With a 20% CPLP Second  if LTV is less than 80%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25" y="5299792"/>
            <a:ext cx="10090474" cy="844437"/>
          </a:xfrm>
          <a:prstGeom prst="rect">
            <a:avLst/>
          </a:prstGeom>
          <a:solidFill>
            <a:srgbClr val="92D050">
              <a:alpha val="28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When the conventional  first mortgage is originated at or &lt; 80% LTV = no MI. </a:t>
            </a:r>
            <a:br>
              <a:rPr lang="en-US" sz="2400" dirty="0"/>
            </a:br>
            <a:r>
              <a:rPr lang="en-US" sz="2400" dirty="0"/>
              <a:t>It may be possible to combine other downpayment resources to avoid MI.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6464" y="2485065"/>
            <a:ext cx="2288007" cy="1361921"/>
          </a:xfrm>
          <a:prstGeom prst="rect">
            <a:avLst/>
          </a:prstGeom>
          <a:solidFill>
            <a:srgbClr val="92D050">
              <a:alpha val="28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MI can be split or pre-paid.</a:t>
            </a:r>
          </a:p>
        </p:txBody>
      </p:sp>
    </p:spTree>
    <p:extLst>
      <p:ext uri="{BB962C8B-B14F-4D97-AF65-F5344CB8AC3E}">
        <p14:creationId xmlns:p14="http://schemas.microsoft.com/office/powerpoint/2010/main" val="40565588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979175" y="248356"/>
            <a:ext cx="9003982" cy="2956960"/>
          </a:xfrm>
        </p:spPr>
        <p:txBody>
          <a:bodyPr/>
          <a:lstStyle/>
          <a:p>
            <a:r>
              <a:rPr lang="en-US" dirty="0"/>
              <a:t>Mortgage Credit Certificates</a:t>
            </a:r>
            <a:br>
              <a:rPr lang="en-US" dirty="0"/>
            </a:br>
            <a:r>
              <a:rPr lang="en-US" dirty="0"/>
              <a:t>For First-Time Buyers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D041-ACA7-43AD-B1CC-CDD38724675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58733</TotalTime>
  <Words>2944</Words>
  <Application>Microsoft Office PowerPoint</Application>
  <PresentationFormat>Widescreen</PresentationFormat>
  <Paragraphs>437</Paragraphs>
  <Slides>65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Helvetica</vt:lpstr>
      <vt:lpstr>Segoe</vt:lpstr>
      <vt:lpstr>Times New Roman</vt:lpstr>
      <vt:lpstr>Wingdings</vt:lpstr>
      <vt:lpstr>Office Theme</vt:lpstr>
      <vt:lpstr>What homebuyer programs does NCHFA offer to support your community-based homeownership efforts</vt:lpstr>
      <vt:lpstr>Civil Rights Act &amp; Fair Housing</vt:lpstr>
      <vt:lpstr>Our Mission</vt:lpstr>
      <vt:lpstr>Agenda</vt:lpstr>
      <vt:lpstr>NC Home Advantage  First Mortgage Program</vt:lpstr>
      <vt:lpstr>NC Home Advantage Mortgage</vt:lpstr>
      <vt:lpstr>NC Home Advantage Mortgage</vt:lpstr>
      <vt:lpstr>Conventional Mortgage Insurance Coverage</vt:lpstr>
      <vt:lpstr>Mortgage Credit Certificates For First-Time Buyers</vt:lpstr>
      <vt:lpstr>What is a Mortgage Credit Certificate (MCC)? </vt:lpstr>
      <vt:lpstr>What is a Mortgage Credit Certificate (MCC)? </vt:lpstr>
      <vt:lpstr>Community Partners Loan Pool (CPLP)</vt:lpstr>
      <vt:lpstr>Community Partners Loan Pool (CPLP)</vt:lpstr>
      <vt:lpstr>Temporary Funding Increase for CPLP </vt:lpstr>
      <vt:lpstr>Community Partners Loan Pool (CPLP)</vt:lpstr>
      <vt:lpstr>Who are our CPLP Members?</vt:lpstr>
      <vt:lpstr>CPLP Member Roles:</vt:lpstr>
      <vt:lpstr>CPLP Member Roles:</vt:lpstr>
      <vt:lpstr>Different Referral Scenarios:</vt:lpstr>
      <vt:lpstr>Down Payment Assistance</vt:lpstr>
      <vt:lpstr>Borrower Eligibility</vt:lpstr>
      <vt:lpstr>Eligible  Homes</vt:lpstr>
      <vt:lpstr>Home Buyer Education </vt:lpstr>
      <vt:lpstr>Timeline for NCHFA Underwriting Approval</vt:lpstr>
      <vt:lpstr>Timeline for Closing  </vt:lpstr>
      <vt:lpstr>Timeline for Lender:</vt:lpstr>
      <vt:lpstr>Closing Process for CPLP Loan:</vt:lpstr>
      <vt:lpstr>Closing Process for CPLP Loan:</vt:lpstr>
      <vt:lpstr>Save Your Borrowers Some Time</vt:lpstr>
      <vt:lpstr>Frequently Asked Questions</vt:lpstr>
      <vt:lpstr>Frequently Asked Questions</vt:lpstr>
      <vt:lpstr>Frequently Asked Questions</vt:lpstr>
      <vt:lpstr>Frequently Asked Questions</vt:lpstr>
      <vt:lpstr>Homebuyer Counseling &amp; Homebuyer Express</vt:lpstr>
      <vt:lpstr>National Industry Standards for Homeownership Education</vt:lpstr>
      <vt:lpstr>What is Housing Counseling?</vt:lpstr>
      <vt:lpstr>How Much Housing Counseling?</vt:lpstr>
      <vt:lpstr>Online Education &amp; CPLP</vt:lpstr>
      <vt:lpstr>Increasing Lender Referrals </vt:lpstr>
      <vt:lpstr>Increasing Lender Referrals</vt:lpstr>
      <vt:lpstr>Need for Online Resource</vt:lpstr>
      <vt:lpstr>Need for Online Resource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Downloadable Certificate of Completion</vt:lpstr>
      <vt:lpstr>PowerPoint Presentation</vt:lpstr>
      <vt:lpstr>HUD National Certification Impact on CPLP Members:</vt:lpstr>
      <vt:lpstr>Summary:</vt:lpstr>
      <vt:lpstr>NCHFA Home Buyer Program Trends &amp;  Funding Levels</vt:lpstr>
      <vt:lpstr>Community Partners Loan Pool Funding Options</vt:lpstr>
      <vt:lpstr>Community Partners Loan Pool Production</vt:lpstr>
      <vt:lpstr>Self-Help Loan Pool Funding Options</vt:lpstr>
      <vt:lpstr>SHLP Loans in Partnership with Habitat for Humanity</vt:lpstr>
      <vt:lpstr>PowerPoint Presentation</vt:lpstr>
      <vt:lpstr>PowerPoint Presentation</vt:lpstr>
      <vt:lpstr>What funds the NCHFA’s Loan Pool programs?</vt:lpstr>
      <vt:lpstr>Future Funding</vt:lpstr>
      <vt:lpstr>Future Funding</vt:lpstr>
      <vt:lpstr>Questions?</vt:lpstr>
      <vt:lpstr>Who to call with questions</vt:lpstr>
      <vt:lpstr>Thank You</vt:lpstr>
    </vt:vector>
  </TitlesOfParts>
  <Company>NC Housing Finance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2012  Self-Help Loan Pool  Information &amp; Feedback Session</dc:title>
  <dc:creator>jdburton</dc:creator>
  <cp:lastModifiedBy>Josh Burton</cp:lastModifiedBy>
  <cp:revision>1429</cp:revision>
  <cp:lastPrinted>2017-03-28T15:56:43Z</cp:lastPrinted>
  <dcterms:created xsi:type="dcterms:W3CDTF">2011-03-01T18:53:04Z</dcterms:created>
  <dcterms:modified xsi:type="dcterms:W3CDTF">2017-05-25T12:39:35Z</dcterms:modified>
</cp:coreProperties>
</file>