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1"/>
  </p:notesMasterIdLst>
  <p:handoutMasterIdLst>
    <p:handoutMasterId r:id="rId32"/>
  </p:handoutMasterIdLst>
  <p:sldIdLst>
    <p:sldId id="256" r:id="rId3"/>
    <p:sldId id="262" r:id="rId4"/>
    <p:sldId id="260" r:id="rId5"/>
    <p:sldId id="269" r:id="rId6"/>
    <p:sldId id="261" r:id="rId7"/>
    <p:sldId id="299" r:id="rId8"/>
    <p:sldId id="315" r:id="rId9"/>
    <p:sldId id="271" r:id="rId10"/>
    <p:sldId id="316" r:id="rId11"/>
    <p:sldId id="263" r:id="rId12"/>
    <p:sldId id="318" r:id="rId13"/>
    <p:sldId id="319" r:id="rId14"/>
    <p:sldId id="320" r:id="rId15"/>
    <p:sldId id="321" r:id="rId16"/>
    <p:sldId id="323" r:id="rId17"/>
    <p:sldId id="304" r:id="rId18"/>
    <p:sldId id="325" r:id="rId19"/>
    <p:sldId id="324" r:id="rId20"/>
    <p:sldId id="326" r:id="rId21"/>
    <p:sldId id="327" r:id="rId22"/>
    <p:sldId id="328" r:id="rId23"/>
    <p:sldId id="329" r:id="rId24"/>
    <p:sldId id="306" r:id="rId25"/>
    <p:sldId id="308" r:id="rId26"/>
    <p:sldId id="311" r:id="rId27"/>
    <p:sldId id="314" r:id="rId28"/>
    <p:sldId id="309" r:id="rId29"/>
    <p:sldId id="312"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orient="horz" pos="432" userDrawn="1">
          <p15:clr>
            <a:srgbClr val="A4A3A4"/>
          </p15:clr>
        </p15:guide>
        <p15:guide id="3" orient="horz" pos="3888" userDrawn="1">
          <p15:clr>
            <a:srgbClr val="A4A3A4"/>
          </p15:clr>
        </p15:guide>
        <p15:guide id="4" pos="2880" userDrawn="1">
          <p15:clr>
            <a:srgbClr val="A4A3A4"/>
          </p15:clr>
        </p15:guide>
        <p15:guide id="5" pos="576" userDrawn="1">
          <p15:clr>
            <a:srgbClr val="A4A3A4"/>
          </p15:clr>
        </p15:guide>
        <p15:guide id="6" pos="51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a:srgbClr val="DDDDD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4660"/>
  </p:normalViewPr>
  <p:slideViewPr>
    <p:cSldViewPr showGuides="1">
      <p:cViewPr varScale="1">
        <p:scale>
          <a:sx n="68" d="100"/>
          <a:sy n="68" d="100"/>
        </p:scale>
        <p:origin x="-504" y="-96"/>
      </p:cViewPr>
      <p:guideLst>
        <p:guide orient="horz" pos="2160"/>
        <p:guide orient="horz" pos="432"/>
        <p:guide orient="horz" pos="3888"/>
        <p:guide pos="2880"/>
        <p:guide pos="576"/>
        <p:guide pos="5184"/>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C7C7B16-A873-4CFC-B606-B37DCFD6CA16}" type="datetimeFigureOut">
              <a:rPr lang="en-US" smtClean="0"/>
              <a:pPr/>
              <a:t>5/25/2017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B4F142C-8C08-4748-894A-93A56B0047D3}" type="slidenum">
              <a:rPr lang="en-US" smtClean="0"/>
              <a:pPr/>
              <a:t>‹#›</a:t>
            </a:fld>
            <a:endParaRPr lang="en-US"/>
          </a:p>
        </p:txBody>
      </p:sp>
    </p:spTree>
    <p:extLst>
      <p:ext uri="{BB962C8B-B14F-4D97-AF65-F5344CB8AC3E}">
        <p14:creationId xmlns="" xmlns:p14="http://schemas.microsoft.com/office/powerpoint/2010/main" val="2758338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CDB82E6-D1D9-49E7-B4D9-C3D3FC64E053}" type="datetimeFigureOut">
              <a:rPr lang="en-US" smtClean="0"/>
              <a:pPr/>
              <a:t>5/25/2017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0B31F34-41CD-4C3E-A728-8E1D95BADCEE}" type="slidenum">
              <a:rPr lang="en-US" smtClean="0"/>
              <a:pPr/>
              <a:t>‹#›</a:t>
            </a:fld>
            <a:endParaRPr lang="en-US"/>
          </a:p>
        </p:txBody>
      </p:sp>
    </p:spTree>
    <p:extLst>
      <p:ext uri="{BB962C8B-B14F-4D97-AF65-F5344CB8AC3E}">
        <p14:creationId xmlns="" xmlns:p14="http://schemas.microsoft.com/office/powerpoint/2010/main" val="597265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31F34-41CD-4C3E-A728-8E1D95BADCEE}" type="slidenum">
              <a:rPr lang="en-US" smtClean="0"/>
              <a:pPr/>
              <a:t>1</a:t>
            </a:fld>
            <a:endParaRPr lang="en-US"/>
          </a:p>
        </p:txBody>
      </p:sp>
    </p:spTree>
    <p:extLst>
      <p:ext uri="{BB962C8B-B14F-4D97-AF65-F5344CB8AC3E}">
        <p14:creationId xmlns="" xmlns:p14="http://schemas.microsoft.com/office/powerpoint/2010/main" val="3667592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31F34-41CD-4C3E-A728-8E1D95BADCEE}" type="slidenum">
              <a:rPr lang="en-US" smtClean="0"/>
              <a:pPr/>
              <a:t>10</a:t>
            </a:fld>
            <a:endParaRPr lang="en-US"/>
          </a:p>
        </p:txBody>
      </p:sp>
    </p:spTree>
    <p:extLst>
      <p:ext uri="{BB962C8B-B14F-4D97-AF65-F5344CB8AC3E}">
        <p14:creationId xmlns="" xmlns:p14="http://schemas.microsoft.com/office/powerpoint/2010/main" val="865574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31F34-41CD-4C3E-A728-8E1D95BADCEE}" type="slidenum">
              <a:rPr lang="en-US" smtClean="0"/>
              <a:pPr/>
              <a:t>11</a:t>
            </a:fld>
            <a:endParaRPr lang="en-US"/>
          </a:p>
        </p:txBody>
      </p:sp>
    </p:spTree>
    <p:extLst>
      <p:ext uri="{BB962C8B-B14F-4D97-AF65-F5344CB8AC3E}">
        <p14:creationId xmlns="" xmlns:p14="http://schemas.microsoft.com/office/powerpoint/2010/main" val="3086738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31F34-41CD-4C3E-A728-8E1D95BADCEE}" type="slidenum">
              <a:rPr lang="en-US" smtClean="0"/>
              <a:pPr/>
              <a:t>12</a:t>
            </a:fld>
            <a:endParaRPr lang="en-US"/>
          </a:p>
        </p:txBody>
      </p:sp>
    </p:spTree>
    <p:extLst>
      <p:ext uri="{BB962C8B-B14F-4D97-AF65-F5344CB8AC3E}">
        <p14:creationId xmlns="" xmlns:p14="http://schemas.microsoft.com/office/powerpoint/2010/main" val="250036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31F34-41CD-4C3E-A728-8E1D95BADCEE}" type="slidenum">
              <a:rPr lang="en-US" smtClean="0"/>
              <a:pPr/>
              <a:t>13</a:t>
            </a:fld>
            <a:endParaRPr lang="en-US"/>
          </a:p>
        </p:txBody>
      </p:sp>
    </p:spTree>
    <p:extLst>
      <p:ext uri="{BB962C8B-B14F-4D97-AF65-F5344CB8AC3E}">
        <p14:creationId xmlns="" xmlns:p14="http://schemas.microsoft.com/office/powerpoint/2010/main" val="1201209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31F34-41CD-4C3E-A728-8E1D95BADCEE}" type="slidenum">
              <a:rPr lang="en-US" smtClean="0"/>
              <a:pPr/>
              <a:t>14</a:t>
            </a:fld>
            <a:endParaRPr lang="en-US"/>
          </a:p>
        </p:txBody>
      </p:sp>
    </p:spTree>
    <p:extLst>
      <p:ext uri="{BB962C8B-B14F-4D97-AF65-F5344CB8AC3E}">
        <p14:creationId xmlns="" xmlns:p14="http://schemas.microsoft.com/office/powerpoint/2010/main" val="2721641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31F34-41CD-4C3E-A728-8E1D95BADCEE}" type="slidenum">
              <a:rPr lang="en-US" smtClean="0"/>
              <a:pPr/>
              <a:t>15</a:t>
            </a:fld>
            <a:endParaRPr lang="en-US"/>
          </a:p>
        </p:txBody>
      </p:sp>
    </p:spTree>
    <p:extLst>
      <p:ext uri="{BB962C8B-B14F-4D97-AF65-F5344CB8AC3E}">
        <p14:creationId xmlns="" xmlns:p14="http://schemas.microsoft.com/office/powerpoint/2010/main" val="336621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31F34-41CD-4C3E-A728-8E1D95BADCEE}" type="slidenum">
              <a:rPr lang="en-US" smtClean="0"/>
              <a:pPr/>
              <a:t>16</a:t>
            </a:fld>
            <a:endParaRPr lang="en-US"/>
          </a:p>
        </p:txBody>
      </p:sp>
    </p:spTree>
    <p:extLst>
      <p:ext uri="{BB962C8B-B14F-4D97-AF65-F5344CB8AC3E}">
        <p14:creationId xmlns="" xmlns:p14="http://schemas.microsoft.com/office/powerpoint/2010/main" val="1339262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31F34-41CD-4C3E-A728-8E1D95BADCEE}" type="slidenum">
              <a:rPr lang="en-US" smtClean="0"/>
              <a:pPr/>
              <a:t>17</a:t>
            </a:fld>
            <a:endParaRPr lang="en-US"/>
          </a:p>
        </p:txBody>
      </p:sp>
    </p:spTree>
    <p:extLst>
      <p:ext uri="{BB962C8B-B14F-4D97-AF65-F5344CB8AC3E}">
        <p14:creationId xmlns="" xmlns:p14="http://schemas.microsoft.com/office/powerpoint/2010/main" val="1196459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31F34-41CD-4C3E-A728-8E1D95BADCEE}" type="slidenum">
              <a:rPr lang="en-US" smtClean="0"/>
              <a:pPr/>
              <a:t>18</a:t>
            </a:fld>
            <a:endParaRPr lang="en-US"/>
          </a:p>
        </p:txBody>
      </p:sp>
    </p:spTree>
    <p:extLst>
      <p:ext uri="{BB962C8B-B14F-4D97-AF65-F5344CB8AC3E}">
        <p14:creationId xmlns="" xmlns:p14="http://schemas.microsoft.com/office/powerpoint/2010/main" val="1920345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31F34-41CD-4C3E-A728-8E1D95BADCEE}" type="slidenum">
              <a:rPr lang="en-US" smtClean="0"/>
              <a:pPr/>
              <a:t>19</a:t>
            </a:fld>
            <a:endParaRPr lang="en-US"/>
          </a:p>
        </p:txBody>
      </p:sp>
    </p:spTree>
    <p:extLst>
      <p:ext uri="{BB962C8B-B14F-4D97-AF65-F5344CB8AC3E}">
        <p14:creationId xmlns="" xmlns:p14="http://schemas.microsoft.com/office/powerpoint/2010/main" val="107535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31F34-41CD-4C3E-A728-8E1D95BADCEE}" type="slidenum">
              <a:rPr lang="en-US" smtClean="0"/>
              <a:pPr/>
              <a:t>2</a:t>
            </a:fld>
            <a:endParaRPr lang="en-US"/>
          </a:p>
        </p:txBody>
      </p:sp>
    </p:spTree>
    <p:extLst>
      <p:ext uri="{BB962C8B-B14F-4D97-AF65-F5344CB8AC3E}">
        <p14:creationId xmlns="" xmlns:p14="http://schemas.microsoft.com/office/powerpoint/2010/main" val="1774386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31F34-41CD-4C3E-A728-8E1D95BADCEE}" type="slidenum">
              <a:rPr lang="en-US" smtClean="0"/>
              <a:pPr/>
              <a:t>20</a:t>
            </a:fld>
            <a:endParaRPr lang="en-US"/>
          </a:p>
        </p:txBody>
      </p:sp>
    </p:spTree>
    <p:extLst>
      <p:ext uri="{BB962C8B-B14F-4D97-AF65-F5344CB8AC3E}">
        <p14:creationId xmlns="" xmlns:p14="http://schemas.microsoft.com/office/powerpoint/2010/main" val="3176354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31F34-41CD-4C3E-A728-8E1D95BADCEE}" type="slidenum">
              <a:rPr lang="en-US" smtClean="0"/>
              <a:pPr/>
              <a:t>21</a:t>
            </a:fld>
            <a:endParaRPr lang="en-US"/>
          </a:p>
        </p:txBody>
      </p:sp>
    </p:spTree>
    <p:extLst>
      <p:ext uri="{BB962C8B-B14F-4D97-AF65-F5344CB8AC3E}">
        <p14:creationId xmlns="" xmlns:p14="http://schemas.microsoft.com/office/powerpoint/2010/main" val="1152486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31F34-41CD-4C3E-A728-8E1D95BADCEE}" type="slidenum">
              <a:rPr lang="en-US" smtClean="0"/>
              <a:pPr/>
              <a:t>22</a:t>
            </a:fld>
            <a:endParaRPr lang="en-US"/>
          </a:p>
        </p:txBody>
      </p:sp>
    </p:spTree>
    <p:extLst>
      <p:ext uri="{BB962C8B-B14F-4D97-AF65-F5344CB8AC3E}">
        <p14:creationId xmlns="" xmlns:p14="http://schemas.microsoft.com/office/powerpoint/2010/main" val="837137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HUD has advised a balanced approach…. </a:t>
            </a:r>
            <a:endParaRPr lang="en-US" dirty="0"/>
          </a:p>
        </p:txBody>
      </p:sp>
      <p:sp>
        <p:nvSpPr>
          <p:cNvPr id="4" name="Slide Number Placeholder 3"/>
          <p:cNvSpPr>
            <a:spLocks noGrp="1"/>
          </p:cNvSpPr>
          <p:nvPr>
            <p:ph type="sldNum" sz="quarter" idx="10"/>
          </p:nvPr>
        </p:nvSpPr>
        <p:spPr/>
        <p:txBody>
          <a:bodyPr/>
          <a:lstStyle/>
          <a:p>
            <a:fld id="{50B31F34-41CD-4C3E-A728-8E1D95BADCEE}" type="slidenum">
              <a:rPr lang="en-US" smtClean="0"/>
              <a:pPr/>
              <a:t>23</a:t>
            </a:fld>
            <a:endParaRPr lang="en-US"/>
          </a:p>
        </p:txBody>
      </p:sp>
    </p:spTree>
    <p:extLst>
      <p:ext uri="{BB962C8B-B14F-4D97-AF65-F5344CB8AC3E}">
        <p14:creationId xmlns="" xmlns:p14="http://schemas.microsoft.com/office/powerpoint/2010/main" val="980234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examples throughout this part of the presentation </a:t>
            </a:r>
            <a:endParaRPr lang="en-US" dirty="0"/>
          </a:p>
        </p:txBody>
      </p:sp>
      <p:sp>
        <p:nvSpPr>
          <p:cNvPr id="4" name="Slide Number Placeholder 3"/>
          <p:cNvSpPr>
            <a:spLocks noGrp="1"/>
          </p:cNvSpPr>
          <p:nvPr>
            <p:ph type="sldNum" sz="quarter" idx="10"/>
          </p:nvPr>
        </p:nvSpPr>
        <p:spPr/>
        <p:txBody>
          <a:bodyPr/>
          <a:lstStyle/>
          <a:p>
            <a:fld id="{50B31F34-41CD-4C3E-A728-8E1D95BADCEE}" type="slidenum">
              <a:rPr lang="en-US" smtClean="0"/>
              <a:pPr/>
              <a:t>24</a:t>
            </a:fld>
            <a:endParaRPr lang="en-US"/>
          </a:p>
        </p:txBody>
      </p:sp>
    </p:spTree>
    <p:extLst>
      <p:ext uri="{BB962C8B-B14F-4D97-AF65-F5344CB8AC3E}">
        <p14:creationId xmlns="" xmlns:p14="http://schemas.microsoft.com/office/powerpoint/2010/main" val="439753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examples,</a:t>
            </a:r>
            <a:r>
              <a:rPr lang="en-US" baseline="0" dirty="0" smtClean="0"/>
              <a:t>  recall the issue with occupancy code no more than 3 unrelated persons per residence….  </a:t>
            </a:r>
          </a:p>
          <a:p>
            <a:r>
              <a:rPr lang="en-US" baseline="0" dirty="0" smtClean="0"/>
              <a:t>Erich to provide examples during presentation </a:t>
            </a:r>
            <a:r>
              <a:rPr lang="en-US" baseline="0" dirty="0" smtClean="0">
                <a:solidFill>
                  <a:srgbClr val="FF0000"/>
                </a:solidFill>
              </a:rPr>
              <a:t>– </a:t>
            </a:r>
            <a:r>
              <a:rPr lang="en-US" baseline="0" dirty="0" smtClean="0"/>
              <a:t>mixed use planning/development, accessory dwelling units, minimum lot and building sizes, set back requirements, etc. etc. Density bonuses, impact and permit fee waivers etc. </a:t>
            </a:r>
            <a:endParaRPr lang="en-US" dirty="0"/>
          </a:p>
        </p:txBody>
      </p:sp>
      <p:sp>
        <p:nvSpPr>
          <p:cNvPr id="4" name="Slide Number Placeholder 3"/>
          <p:cNvSpPr>
            <a:spLocks noGrp="1"/>
          </p:cNvSpPr>
          <p:nvPr>
            <p:ph type="sldNum" sz="quarter" idx="10"/>
          </p:nvPr>
        </p:nvSpPr>
        <p:spPr/>
        <p:txBody>
          <a:bodyPr/>
          <a:lstStyle/>
          <a:p>
            <a:fld id="{50B31F34-41CD-4C3E-A728-8E1D95BADCEE}" type="slidenum">
              <a:rPr lang="en-US" smtClean="0"/>
              <a:pPr/>
              <a:t>25</a:t>
            </a:fld>
            <a:endParaRPr lang="en-US"/>
          </a:p>
        </p:txBody>
      </p:sp>
    </p:spTree>
    <p:extLst>
      <p:ext uri="{BB962C8B-B14F-4D97-AF65-F5344CB8AC3E}">
        <p14:creationId xmlns="" xmlns:p14="http://schemas.microsoft.com/office/powerpoint/2010/main" val="2285361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31F34-41CD-4C3E-A728-8E1D95BADCEE}" type="slidenum">
              <a:rPr lang="en-US" smtClean="0"/>
              <a:pPr/>
              <a:t>26</a:t>
            </a:fld>
            <a:endParaRPr lang="en-US"/>
          </a:p>
        </p:txBody>
      </p:sp>
    </p:spTree>
    <p:extLst>
      <p:ext uri="{BB962C8B-B14F-4D97-AF65-F5344CB8AC3E}">
        <p14:creationId xmlns="" xmlns:p14="http://schemas.microsoft.com/office/powerpoint/2010/main" val="3705146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31F34-41CD-4C3E-A728-8E1D95BADCEE}" type="slidenum">
              <a:rPr lang="en-US" smtClean="0"/>
              <a:pPr/>
              <a:t>27</a:t>
            </a:fld>
            <a:endParaRPr lang="en-US"/>
          </a:p>
        </p:txBody>
      </p:sp>
    </p:spTree>
    <p:extLst>
      <p:ext uri="{BB962C8B-B14F-4D97-AF65-F5344CB8AC3E}">
        <p14:creationId xmlns="" xmlns:p14="http://schemas.microsoft.com/office/powerpoint/2010/main" val="859954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31F34-41CD-4C3E-A728-8E1D95BADCEE}" type="slidenum">
              <a:rPr lang="en-US" smtClean="0"/>
              <a:pPr/>
              <a:t>28</a:t>
            </a:fld>
            <a:endParaRPr lang="en-US"/>
          </a:p>
        </p:txBody>
      </p:sp>
    </p:spTree>
    <p:extLst>
      <p:ext uri="{BB962C8B-B14F-4D97-AF65-F5344CB8AC3E}">
        <p14:creationId xmlns="" xmlns:p14="http://schemas.microsoft.com/office/powerpoint/2010/main" val="964564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31F34-41CD-4C3E-A728-8E1D95BADCEE}" type="slidenum">
              <a:rPr lang="en-US" smtClean="0"/>
              <a:pPr/>
              <a:t>3</a:t>
            </a:fld>
            <a:endParaRPr lang="en-US"/>
          </a:p>
        </p:txBody>
      </p:sp>
    </p:spTree>
    <p:extLst>
      <p:ext uri="{BB962C8B-B14F-4D97-AF65-F5344CB8AC3E}">
        <p14:creationId xmlns="" xmlns:p14="http://schemas.microsoft.com/office/powerpoint/2010/main" val="1632336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31F34-41CD-4C3E-A728-8E1D95BADCEE}" type="slidenum">
              <a:rPr lang="en-US" smtClean="0"/>
              <a:pPr/>
              <a:t>4</a:t>
            </a:fld>
            <a:endParaRPr lang="en-US"/>
          </a:p>
        </p:txBody>
      </p:sp>
    </p:spTree>
    <p:extLst>
      <p:ext uri="{BB962C8B-B14F-4D97-AF65-F5344CB8AC3E}">
        <p14:creationId xmlns="" xmlns:p14="http://schemas.microsoft.com/office/powerpoint/2010/main" val="1140392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31F34-41CD-4C3E-A728-8E1D95BADCEE}" type="slidenum">
              <a:rPr lang="en-US" smtClean="0"/>
              <a:pPr/>
              <a:t>5</a:t>
            </a:fld>
            <a:endParaRPr lang="en-US"/>
          </a:p>
        </p:txBody>
      </p:sp>
    </p:spTree>
    <p:extLst>
      <p:ext uri="{BB962C8B-B14F-4D97-AF65-F5344CB8AC3E}">
        <p14:creationId xmlns="" xmlns:p14="http://schemas.microsoft.com/office/powerpoint/2010/main" val="4221601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follow</a:t>
            </a:r>
            <a:r>
              <a:rPr lang="en-US" baseline="0" dirty="0" smtClean="0"/>
              <a:t> this with a map…. For those visual folks… it quickly conveys the segregation and concentration…  </a:t>
            </a:r>
            <a:endParaRPr lang="en-US" dirty="0"/>
          </a:p>
        </p:txBody>
      </p:sp>
      <p:sp>
        <p:nvSpPr>
          <p:cNvPr id="4" name="Slide Number Placeholder 3"/>
          <p:cNvSpPr>
            <a:spLocks noGrp="1"/>
          </p:cNvSpPr>
          <p:nvPr>
            <p:ph type="sldNum" sz="quarter" idx="10"/>
          </p:nvPr>
        </p:nvSpPr>
        <p:spPr/>
        <p:txBody>
          <a:bodyPr/>
          <a:lstStyle/>
          <a:p>
            <a:fld id="{50B31F34-41CD-4C3E-A728-8E1D95BADCEE}" type="slidenum">
              <a:rPr lang="en-US" smtClean="0"/>
              <a:pPr/>
              <a:t>6</a:t>
            </a:fld>
            <a:endParaRPr lang="en-US"/>
          </a:p>
        </p:txBody>
      </p:sp>
    </p:spTree>
    <p:extLst>
      <p:ext uri="{BB962C8B-B14F-4D97-AF65-F5344CB8AC3E}">
        <p14:creationId xmlns="" xmlns:p14="http://schemas.microsoft.com/office/powerpoint/2010/main" val="1553419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31F34-41CD-4C3E-A728-8E1D95BADCEE}" type="slidenum">
              <a:rPr lang="en-US" smtClean="0"/>
              <a:pPr/>
              <a:t>7</a:t>
            </a:fld>
            <a:endParaRPr lang="en-US"/>
          </a:p>
        </p:txBody>
      </p:sp>
    </p:spTree>
    <p:extLst>
      <p:ext uri="{BB962C8B-B14F-4D97-AF65-F5344CB8AC3E}">
        <p14:creationId xmlns="" xmlns:p14="http://schemas.microsoft.com/office/powerpoint/2010/main" val="3450603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31F34-41CD-4C3E-A728-8E1D95BADCEE}" type="slidenum">
              <a:rPr lang="en-US" smtClean="0"/>
              <a:pPr/>
              <a:t>8</a:t>
            </a:fld>
            <a:endParaRPr lang="en-US"/>
          </a:p>
        </p:txBody>
      </p:sp>
    </p:spTree>
    <p:extLst>
      <p:ext uri="{BB962C8B-B14F-4D97-AF65-F5344CB8AC3E}">
        <p14:creationId xmlns="" xmlns:p14="http://schemas.microsoft.com/office/powerpoint/2010/main" val="3679569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31F34-41CD-4C3E-A728-8E1D95BADCEE}" type="slidenum">
              <a:rPr lang="en-US" smtClean="0"/>
              <a:pPr/>
              <a:t>9</a:t>
            </a:fld>
            <a:endParaRPr lang="en-US"/>
          </a:p>
        </p:txBody>
      </p:sp>
    </p:spTree>
    <p:extLst>
      <p:ext uri="{BB962C8B-B14F-4D97-AF65-F5344CB8AC3E}">
        <p14:creationId xmlns="" xmlns:p14="http://schemas.microsoft.com/office/powerpoint/2010/main" val="1483722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714081" y="1806577"/>
            <a:ext cx="7696200" cy="1470025"/>
          </a:xfrm>
          <a:prstGeom prst="rect">
            <a:avLst/>
          </a:prstGeom>
          <a:noFill/>
        </p:spPr>
        <p:txBody>
          <a:bodyPr rIns="91440" bIns="45720"/>
          <a:lstStyle>
            <a:lvl1pPr marL="0" algn="ctr">
              <a:defRPr>
                <a:effectLst/>
              </a:defRPr>
            </a:lvl1pPr>
          </a:lstStyle>
          <a:p>
            <a:r>
              <a:rPr lang="en-US" dirty="0"/>
              <a:t>Click to add title</a:t>
            </a:r>
          </a:p>
        </p:txBody>
      </p:sp>
      <p:sp>
        <p:nvSpPr>
          <p:cNvPr id="3075" name="Rectangle 3"/>
          <p:cNvSpPr>
            <a:spLocks noGrp="1" noChangeArrowheads="1"/>
          </p:cNvSpPr>
          <p:nvPr>
            <p:ph type="subTitle" idx="1" hasCustomPrompt="1"/>
          </p:nvPr>
        </p:nvSpPr>
        <p:spPr>
          <a:xfrm>
            <a:off x="714081" y="3581400"/>
            <a:ext cx="7696200" cy="1752600"/>
          </a:xfrm>
        </p:spPr>
        <p:txBody>
          <a:bodyPr/>
          <a:lstStyle>
            <a:lvl1pPr marL="0" indent="0" algn="ctr">
              <a:buFontTx/>
              <a:buNone/>
              <a:defRPr b="1"/>
            </a:lvl1pPr>
          </a:lstStyle>
          <a:p>
            <a:r>
              <a:rPr lang="en-US" dirty="0"/>
              <a:t>Click to add subtitle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8800"/>
            <a:ext cx="7543800" cy="37338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8800"/>
            <a:ext cx="3657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7338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620000" cy="5486400"/>
          </a:xfrm>
        </p:spPr>
        <p:txBody>
          <a:bodyPr/>
          <a:lstStyle>
            <a:lvl1pPr marL="0" indent="0" algn="ctr">
              <a:defRPr b="0"/>
            </a:lvl1pPr>
            <a:lvl2pPr marL="0" indent="0" algn="ctr">
              <a:buFont typeface="Arial" pitchFamily="34" charset="0"/>
              <a:buChar char="•"/>
              <a:defRPr b="0"/>
            </a:lvl2pPr>
            <a:lvl3pPr marL="0" indent="0" algn="ctr">
              <a:buFont typeface="Arial" pitchFamily="34" charset="0"/>
              <a:buChar char="–"/>
              <a:defRPr b="0"/>
            </a:lvl3pPr>
            <a:lvl4pPr marL="0" indent="0" algn="ctr">
              <a:buFont typeface="Arial" pitchFamily="34" charset="0"/>
              <a:buChar char="•"/>
              <a:defRPr b="0" baseline="0"/>
            </a:lvl4pPr>
            <a:lvl5pPr marL="0" indent="0" algn="ctr">
              <a:buFont typeface="Arial" pitchFamily="34" charset="0"/>
              <a:buChar char="&gt;"/>
              <a:defRPr b="0"/>
            </a:lvl5pPr>
          </a:lstStyle>
          <a:p>
            <a:pPr lvl="0"/>
            <a:r>
              <a:rPr lang="en-US" dirty="0" smtClean="0"/>
              <a:t>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
        <p:nvSpPr>
          <p:cNvPr id="6" name="Rectangle 2"/>
          <p:cNvSpPr>
            <a:spLocks noGrp="1" noChangeArrowheads="1"/>
          </p:cNvSpPr>
          <p:nvPr>
            <p:ph type="title" hasCustomPrompt="1"/>
          </p:nvPr>
        </p:nvSpPr>
        <p:spPr bwMode="auto">
          <a:xfrm>
            <a:off x="0" y="685800"/>
            <a:ext cx="9296400" cy="992188"/>
          </a:xfrm>
          <a:prstGeom prst="rect">
            <a:avLst/>
          </a:prstGeom>
          <a:noFill/>
          <a:ln w="9525">
            <a:noFill/>
            <a:miter lim="800000"/>
            <a:headEnd/>
            <a:tailEnd/>
          </a:ln>
          <a:effectLst/>
        </p:spPr>
        <p:txBody>
          <a:bodyPr vert="horz" wrap="square" lIns="91440" tIns="45720" rIns="914400" bIns="0" numCol="1" anchor="ctr" anchorCtr="0" compatLnSpc="1">
            <a:prstTxWarp prst="textNoShape">
              <a:avLst/>
            </a:prstTxWarp>
          </a:bodyPr>
          <a:lstStyle>
            <a:lvl1pPr marL="687388" indent="0">
              <a:tabLst/>
              <a:defRPr sz="4000" b="1">
                <a:solidFill>
                  <a:srgbClr val="DDDDDD"/>
                </a:solidFill>
              </a:defRPr>
            </a:lvl1pPr>
          </a:lstStyle>
          <a:p>
            <a:pPr lvl="0"/>
            <a:r>
              <a:rPr lang="en-US" dirty="0" smtClean="0"/>
              <a:t>Click to add title</a:t>
            </a:r>
          </a:p>
        </p:txBody>
      </p:sp>
    </p:spTree>
    <p:extLst>
      <p:ext uri="{BB962C8B-B14F-4D97-AF65-F5344CB8AC3E}">
        <p14:creationId xmlns="" xmlns:p14="http://schemas.microsoft.com/office/powerpoint/2010/main" val="206879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620000" cy="5486400"/>
          </a:xfrm>
        </p:spPr>
        <p:txBody>
          <a:bodyPr/>
          <a:lstStyle>
            <a:lvl1pPr marL="0" indent="0" algn="ctr">
              <a:defRPr b="0"/>
            </a:lvl1pPr>
            <a:lvl2pPr marL="0" indent="0" algn="ctr">
              <a:buFont typeface="Arial" pitchFamily="34" charset="0"/>
              <a:buChar char="•"/>
              <a:defRPr b="0"/>
            </a:lvl2pPr>
            <a:lvl3pPr marL="0" indent="0" algn="ctr">
              <a:buFont typeface="Arial" pitchFamily="34" charset="0"/>
              <a:buChar char="–"/>
              <a:defRPr b="0"/>
            </a:lvl3pPr>
            <a:lvl4pPr marL="0" indent="0" algn="ctr">
              <a:buFont typeface="Arial" pitchFamily="34" charset="0"/>
              <a:buChar char="•"/>
              <a:defRPr b="0" baseline="0"/>
            </a:lvl4pPr>
            <a:lvl5pPr marL="0" indent="0" algn="ctr">
              <a:buFont typeface="Arial" pitchFamily="34" charset="0"/>
              <a:buChar char="&gt;"/>
              <a:defRPr b="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6" name="Rectangle 2"/>
          <p:cNvSpPr>
            <a:spLocks noGrp="1" noChangeArrowheads="1"/>
          </p:cNvSpPr>
          <p:nvPr>
            <p:ph type="title" hasCustomPrompt="1"/>
          </p:nvPr>
        </p:nvSpPr>
        <p:spPr bwMode="auto">
          <a:xfrm>
            <a:off x="0" y="685800"/>
            <a:ext cx="9296400" cy="992188"/>
          </a:xfrm>
          <a:prstGeom prst="rect">
            <a:avLst/>
          </a:prstGeom>
          <a:noFill/>
          <a:ln w="9525">
            <a:noFill/>
            <a:miter lim="800000"/>
            <a:headEnd/>
            <a:tailEnd/>
          </a:ln>
          <a:effectLst/>
        </p:spPr>
        <p:txBody>
          <a:bodyPr vert="horz" wrap="square" lIns="91440" tIns="45720" rIns="914400" bIns="0" numCol="1" anchor="ctr" anchorCtr="0" compatLnSpc="1">
            <a:prstTxWarp prst="textNoShape">
              <a:avLst/>
            </a:prstTxWarp>
          </a:bodyPr>
          <a:lstStyle>
            <a:lvl1pPr marL="687388" indent="0">
              <a:tabLst/>
              <a:defRPr sz="4000" b="1">
                <a:solidFill>
                  <a:srgbClr val="DDDDDD"/>
                </a:solidFill>
              </a:defRPr>
            </a:lvl1pPr>
          </a:lstStyle>
          <a:p>
            <a:pPr lvl="0"/>
            <a:r>
              <a:rPr lang="en-US" dirty="0"/>
              <a:t>Click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838200" y="1828800"/>
            <a:ext cx="75438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1" y="685800"/>
            <a:ext cx="9140825" cy="992188"/>
          </a:xfrm>
          <a:prstGeom prst="rect">
            <a:avLst/>
          </a:prstGeom>
          <a:noFill/>
          <a:ln w="9525">
            <a:noFill/>
            <a:miter lim="800000"/>
            <a:headEnd/>
            <a:tailEnd/>
          </a:ln>
          <a:effectLst/>
        </p:spPr>
        <p:txBody>
          <a:bodyPr vert="horz" wrap="square" lIns="91440" tIns="45720" rIns="914400" bIns="0" numCol="1" anchor="ctr" anchorCtr="0" compatLnSpc="1">
            <a:prstTxWarp prst="textNoShape">
              <a:avLst/>
            </a:prstTxWarp>
          </a:bodyPr>
          <a:lstStyle/>
          <a:p>
            <a:pPr lvl="0"/>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5" r:id="rId2"/>
    <p:sldLayoutId id="2147483676" r:id="rId3"/>
    <p:sldLayoutId id="2147483677" r:id="rId4"/>
  </p:sldLayoutIdLst>
  <p:txStyles>
    <p:titleStyle>
      <a:lvl1pPr marL="798513" indent="0" algn="l" rtl="0" eaLnBrk="1" fontAlgn="base" hangingPunct="1">
        <a:spcBef>
          <a:spcPct val="0"/>
        </a:spcBef>
        <a:spcAft>
          <a:spcPct val="0"/>
        </a:spcAft>
        <a:defRPr sz="4000" b="1">
          <a:solidFill>
            <a:srgbClr val="DDDDDD"/>
          </a:solidFill>
          <a:effectLst>
            <a:outerShdw blurRad="38100" dist="38100" dir="2700000" algn="tl">
              <a:srgbClr val="000000"/>
            </a:outerShdw>
          </a:effectLst>
          <a:latin typeface="+mj-lt"/>
          <a:ea typeface="+mj-ea"/>
          <a:cs typeface="+mj-cs"/>
        </a:defRPr>
      </a:lvl1pPr>
      <a:lvl2pPr marL="914400" algn="l" rtl="0" eaLnBrk="1" fontAlgn="base" hangingPunct="1">
        <a:spcBef>
          <a:spcPct val="0"/>
        </a:spcBef>
        <a:spcAft>
          <a:spcPct val="0"/>
        </a:spcAft>
        <a:defRPr sz="4000" b="1">
          <a:solidFill>
            <a:srgbClr val="DDDDDD"/>
          </a:solidFill>
          <a:effectLst>
            <a:outerShdw blurRad="38100" dist="38100" dir="2700000" algn="tl">
              <a:srgbClr val="000000"/>
            </a:outerShdw>
          </a:effectLst>
          <a:latin typeface="Arial" charset="0"/>
        </a:defRPr>
      </a:lvl2pPr>
      <a:lvl3pPr marL="914400" algn="l" rtl="0" eaLnBrk="1" fontAlgn="base" hangingPunct="1">
        <a:spcBef>
          <a:spcPct val="0"/>
        </a:spcBef>
        <a:spcAft>
          <a:spcPct val="0"/>
        </a:spcAft>
        <a:defRPr sz="4000" b="1">
          <a:solidFill>
            <a:srgbClr val="DDDDDD"/>
          </a:solidFill>
          <a:effectLst>
            <a:outerShdw blurRad="38100" dist="38100" dir="2700000" algn="tl">
              <a:srgbClr val="000000"/>
            </a:outerShdw>
          </a:effectLst>
          <a:latin typeface="Arial" charset="0"/>
        </a:defRPr>
      </a:lvl3pPr>
      <a:lvl4pPr marL="914400" algn="l" rtl="0" eaLnBrk="1" fontAlgn="base" hangingPunct="1">
        <a:spcBef>
          <a:spcPct val="0"/>
        </a:spcBef>
        <a:spcAft>
          <a:spcPct val="0"/>
        </a:spcAft>
        <a:defRPr sz="4000" b="1">
          <a:solidFill>
            <a:srgbClr val="DDDDDD"/>
          </a:solidFill>
          <a:effectLst>
            <a:outerShdw blurRad="38100" dist="38100" dir="2700000" algn="tl">
              <a:srgbClr val="000000"/>
            </a:outerShdw>
          </a:effectLst>
          <a:latin typeface="Arial" charset="0"/>
        </a:defRPr>
      </a:lvl4pPr>
      <a:lvl5pPr marL="914400" algn="l" rtl="0" eaLnBrk="1" fontAlgn="base" hangingPunct="1">
        <a:spcBef>
          <a:spcPct val="0"/>
        </a:spcBef>
        <a:spcAft>
          <a:spcPct val="0"/>
        </a:spcAft>
        <a:defRPr sz="4000" b="1">
          <a:solidFill>
            <a:srgbClr val="DDDDDD"/>
          </a:solidFill>
          <a:effectLst>
            <a:outerShdw blurRad="38100" dist="38100" dir="2700000" algn="tl">
              <a:srgbClr val="000000"/>
            </a:outerShdw>
          </a:effectLst>
          <a:latin typeface="Arial" charset="0"/>
        </a:defRPr>
      </a:lvl5pPr>
      <a:lvl6pPr marL="1371600" algn="l" rtl="0" eaLnBrk="1" fontAlgn="base" hangingPunct="1">
        <a:spcBef>
          <a:spcPct val="0"/>
        </a:spcBef>
        <a:spcAft>
          <a:spcPct val="0"/>
        </a:spcAft>
        <a:defRPr sz="4000" b="1">
          <a:solidFill>
            <a:srgbClr val="DDDDDD"/>
          </a:solidFill>
          <a:effectLst>
            <a:outerShdw blurRad="38100" dist="38100" dir="2700000" algn="tl">
              <a:srgbClr val="000000"/>
            </a:outerShdw>
          </a:effectLst>
          <a:latin typeface="Arial" charset="0"/>
        </a:defRPr>
      </a:lvl6pPr>
      <a:lvl7pPr marL="1828800" algn="l" rtl="0" eaLnBrk="1" fontAlgn="base" hangingPunct="1">
        <a:spcBef>
          <a:spcPct val="0"/>
        </a:spcBef>
        <a:spcAft>
          <a:spcPct val="0"/>
        </a:spcAft>
        <a:defRPr sz="4000" b="1">
          <a:solidFill>
            <a:srgbClr val="DDDDDD"/>
          </a:solidFill>
          <a:effectLst>
            <a:outerShdw blurRad="38100" dist="38100" dir="2700000" algn="tl">
              <a:srgbClr val="000000"/>
            </a:outerShdw>
          </a:effectLst>
          <a:latin typeface="Arial" charset="0"/>
        </a:defRPr>
      </a:lvl7pPr>
      <a:lvl8pPr marL="2286000" algn="l" rtl="0" eaLnBrk="1" fontAlgn="base" hangingPunct="1">
        <a:spcBef>
          <a:spcPct val="0"/>
        </a:spcBef>
        <a:spcAft>
          <a:spcPct val="0"/>
        </a:spcAft>
        <a:defRPr sz="4000" b="1">
          <a:solidFill>
            <a:srgbClr val="DDDDDD"/>
          </a:solidFill>
          <a:effectLst>
            <a:outerShdw blurRad="38100" dist="38100" dir="2700000" algn="tl">
              <a:srgbClr val="000000"/>
            </a:outerShdw>
          </a:effectLst>
          <a:latin typeface="Arial" charset="0"/>
        </a:defRPr>
      </a:lvl8pPr>
      <a:lvl9pPr marL="2743200" algn="l" rtl="0" eaLnBrk="1" fontAlgn="base" hangingPunct="1">
        <a:spcBef>
          <a:spcPct val="0"/>
        </a:spcBef>
        <a:spcAft>
          <a:spcPct val="0"/>
        </a:spcAft>
        <a:defRPr sz="4000" b="1">
          <a:solidFill>
            <a:srgbClr val="DDDDDD"/>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har char="•"/>
        <a:defRPr sz="3200" b="0">
          <a:solidFill>
            <a:srgbClr val="DDDDDD"/>
          </a:solidFill>
          <a:latin typeface="+mn-lt"/>
          <a:ea typeface="+mn-ea"/>
          <a:cs typeface="+mn-cs"/>
        </a:defRPr>
      </a:lvl1pPr>
      <a:lvl2pPr marL="742950" indent="-285750" algn="l" rtl="0" eaLnBrk="1" fontAlgn="base" hangingPunct="1">
        <a:spcBef>
          <a:spcPct val="20000"/>
        </a:spcBef>
        <a:spcAft>
          <a:spcPct val="0"/>
        </a:spcAft>
        <a:buChar char="–"/>
        <a:defRPr sz="2800" b="0">
          <a:solidFill>
            <a:srgbClr val="DDDDDD"/>
          </a:solidFill>
          <a:latin typeface="+mn-lt"/>
        </a:defRPr>
      </a:lvl2pPr>
      <a:lvl3pPr marL="1143000" indent="-228600" algn="l" rtl="0" eaLnBrk="1" fontAlgn="base" hangingPunct="1">
        <a:spcBef>
          <a:spcPct val="20000"/>
        </a:spcBef>
        <a:spcAft>
          <a:spcPct val="0"/>
        </a:spcAft>
        <a:buChar char="•"/>
        <a:defRPr sz="2400" b="0">
          <a:solidFill>
            <a:srgbClr val="DDDDDD"/>
          </a:solidFill>
          <a:latin typeface="+mn-lt"/>
        </a:defRPr>
      </a:lvl3pPr>
      <a:lvl4pPr marL="1600200" indent="-228600" algn="l" rtl="0" eaLnBrk="1" fontAlgn="base" hangingPunct="1">
        <a:spcBef>
          <a:spcPct val="20000"/>
        </a:spcBef>
        <a:spcAft>
          <a:spcPct val="0"/>
        </a:spcAft>
        <a:buChar char="–"/>
        <a:defRPr sz="2400" b="0">
          <a:solidFill>
            <a:srgbClr val="DDDDDD"/>
          </a:solidFill>
          <a:latin typeface="+mn-lt"/>
        </a:defRPr>
      </a:lvl4pPr>
      <a:lvl5pPr marL="2057400" indent="-228600" algn="l" rtl="0" eaLnBrk="1" fontAlgn="base" hangingPunct="1">
        <a:spcBef>
          <a:spcPct val="20000"/>
        </a:spcBef>
        <a:spcAft>
          <a:spcPct val="0"/>
        </a:spcAft>
        <a:buChar char="»"/>
        <a:defRPr sz="2400" b="0">
          <a:solidFill>
            <a:srgbClr val="DDDDDD"/>
          </a:solidFill>
          <a:latin typeface="+mn-lt"/>
        </a:defRPr>
      </a:lvl5pPr>
      <a:lvl6pPr marL="2514600" indent="-228600" algn="l" rtl="0" eaLnBrk="1" fontAlgn="base" hangingPunct="1">
        <a:spcBef>
          <a:spcPct val="20000"/>
        </a:spcBef>
        <a:spcAft>
          <a:spcPct val="0"/>
        </a:spcAft>
        <a:buChar char="»"/>
        <a:defRPr sz="2400">
          <a:solidFill>
            <a:srgbClr val="DDDDDD"/>
          </a:solidFill>
          <a:latin typeface="+mn-lt"/>
        </a:defRPr>
      </a:lvl6pPr>
      <a:lvl7pPr marL="2971800" indent="-228600" algn="l" rtl="0" eaLnBrk="1" fontAlgn="base" hangingPunct="1">
        <a:spcBef>
          <a:spcPct val="20000"/>
        </a:spcBef>
        <a:spcAft>
          <a:spcPct val="0"/>
        </a:spcAft>
        <a:buChar char="»"/>
        <a:defRPr sz="2400">
          <a:solidFill>
            <a:srgbClr val="DDDDDD"/>
          </a:solidFill>
          <a:latin typeface="+mn-lt"/>
        </a:defRPr>
      </a:lvl7pPr>
      <a:lvl8pPr marL="3429000" indent="-228600" algn="l" rtl="0" eaLnBrk="1" fontAlgn="base" hangingPunct="1">
        <a:spcBef>
          <a:spcPct val="20000"/>
        </a:spcBef>
        <a:spcAft>
          <a:spcPct val="0"/>
        </a:spcAft>
        <a:buChar char="»"/>
        <a:defRPr sz="2400">
          <a:solidFill>
            <a:srgbClr val="DDDDDD"/>
          </a:solidFill>
          <a:latin typeface="+mn-lt"/>
        </a:defRPr>
      </a:lvl8pPr>
      <a:lvl9pPr marL="3886200" indent="-228600" algn="l" rtl="0" eaLnBrk="1" fontAlgn="base" hangingPunct="1">
        <a:spcBef>
          <a:spcPct val="20000"/>
        </a:spcBef>
        <a:spcAft>
          <a:spcPct val="0"/>
        </a:spcAft>
        <a:buChar char="»"/>
        <a:defRPr sz="2400">
          <a:solidFill>
            <a:srgbClr val="DDDDD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bwMode="auto">
          <a:xfrm>
            <a:off x="914400" y="685800"/>
            <a:ext cx="7315200" cy="54864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Use this background for large graphics which do not require a title</a:t>
            </a: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algn="ctr" rtl="0" eaLnBrk="1" fontAlgn="base" hangingPunct="1">
        <a:spcBef>
          <a:spcPct val="20000"/>
        </a:spcBef>
        <a:spcAft>
          <a:spcPct val="0"/>
        </a:spcAft>
        <a:defRPr sz="3200" b="1">
          <a:solidFill>
            <a:srgbClr val="DDDDDD"/>
          </a:solidFill>
          <a:latin typeface="+mn-lt"/>
          <a:ea typeface="+mn-ea"/>
          <a:cs typeface="+mn-cs"/>
        </a:defRPr>
      </a:lvl1pPr>
      <a:lvl2pPr marL="742950" indent="-285750" algn="l" rtl="0" eaLnBrk="1" fontAlgn="base" hangingPunct="1">
        <a:spcBef>
          <a:spcPct val="20000"/>
        </a:spcBef>
        <a:spcAft>
          <a:spcPct val="0"/>
        </a:spcAft>
        <a:defRPr sz="2800" b="1">
          <a:solidFill>
            <a:srgbClr val="DDDDDD"/>
          </a:solidFill>
          <a:latin typeface="+mn-lt"/>
        </a:defRPr>
      </a:lvl2pPr>
      <a:lvl3pPr marL="1143000" indent="-228600" algn="l" rtl="0" eaLnBrk="1" fontAlgn="base" hangingPunct="1">
        <a:spcBef>
          <a:spcPct val="20000"/>
        </a:spcBef>
        <a:spcAft>
          <a:spcPct val="0"/>
        </a:spcAft>
        <a:defRPr sz="2400" b="1">
          <a:solidFill>
            <a:srgbClr val="DDDDDD"/>
          </a:solidFill>
          <a:latin typeface="+mn-lt"/>
        </a:defRPr>
      </a:lvl3pPr>
      <a:lvl4pPr marL="1600200" indent="-228600" algn="l" rtl="0" eaLnBrk="1" fontAlgn="base" hangingPunct="1">
        <a:spcBef>
          <a:spcPct val="20000"/>
        </a:spcBef>
        <a:spcAft>
          <a:spcPct val="0"/>
        </a:spcAft>
        <a:defRPr sz="2000" b="1">
          <a:solidFill>
            <a:srgbClr val="DDDDDD"/>
          </a:solidFill>
          <a:latin typeface="+mn-lt"/>
        </a:defRPr>
      </a:lvl4pPr>
      <a:lvl5pPr marL="2057400" indent="-228600" algn="l" rtl="0" eaLnBrk="1" fontAlgn="base" hangingPunct="1">
        <a:spcBef>
          <a:spcPct val="20000"/>
        </a:spcBef>
        <a:spcAft>
          <a:spcPct val="0"/>
        </a:spcAft>
        <a:defRPr sz="2000" b="1">
          <a:solidFill>
            <a:srgbClr val="DDDDDD"/>
          </a:solidFill>
          <a:latin typeface="+mn-lt"/>
        </a:defRPr>
      </a:lvl5pPr>
      <a:lvl6pPr marL="2514600" indent="-228600" algn="l" rtl="0" eaLnBrk="1" fontAlgn="base" hangingPunct="1">
        <a:spcBef>
          <a:spcPct val="20000"/>
        </a:spcBef>
        <a:spcAft>
          <a:spcPct val="0"/>
        </a:spcAft>
        <a:defRPr sz="2000" b="1">
          <a:solidFill>
            <a:srgbClr val="DDDDDD"/>
          </a:solidFill>
          <a:latin typeface="+mn-lt"/>
        </a:defRPr>
      </a:lvl6pPr>
      <a:lvl7pPr marL="2971800" indent="-228600" algn="l" rtl="0" eaLnBrk="1" fontAlgn="base" hangingPunct="1">
        <a:spcBef>
          <a:spcPct val="20000"/>
        </a:spcBef>
        <a:spcAft>
          <a:spcPct val="0"/>
        </a:spcAft>
        <a:defRPr sz="2000" b="1">
          <a:solidFill>
            <a:srgbClr val="DDDDDD"/>
          </a:solidFill>
          <a:latin typeface="+mn-lt"/>
        </a:defRPr>
      </a:lvl7pPr>
      <a:lvl8pPr marL="3429000" indent="-228600" algn="l" rtl="0" eaLnBrk="1" fontAlgn="base" hangingPunct="1">
        <a:spcBef>
          <a:spcPct val="20000"/>
        </a:spcBef>
        <a:spcAft>
          <a:spcPct val="0"/>
        </a:spcAft>
        <a:defRPr sz="2000" b="1">
          <a:solidFill>
            <a:srgbClr val="DDDDDD"/>
          </a:solidFill>
          <a:latin typeface="+mn-lt"/>
        </a:defRPr>
      </a:lvl8pPr>
      <a:lvl9pPr marL="3886200" indent="-228600" algn="l" rtl="0" eaLnBrk="1" fontAlgn="base" hangingPunct="1">
        <a:spcBef>
          <a:spcPct val="20000"/>
        </a:spcBef>
        <a:spcAft>
          <a:spcPct val="0"/>
        </a:spcAft>
        <a:defRPr sz="2000" b="1">
          <a:solidFill>
            <a:srgbClr val="DDDDD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hudexchange.info/"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hudexchange.info/"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hudexchange.info/"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udexchange.info/"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081" y="1143000"/>
            <a:ext cx="7696200" cy="1470025"/>
          </a:xfrm>
        </p:spPr>
        <p:txBody>
          <a:bodyPr/>
          <a:lstStyle/>
          <a:p>
            <a:r>
              <a:rPr lang="en-US">
                <a:solidFill>
                  <a:schemeClr val="bg1"/>
                </a:solidFill>
              </a:rPr>
              <a:t>Assessment </a:t>
            </a:r>
            <a:r>
              <a:rPr lang="en-US" dirty="0">
                <a:solidFill>
                  <a:schemeClr val="bg1"/>
                </a:solidFill>
              </a:rPr>
              <a:t>of Fair Housing </a:t>
            </a:r>
            <a:br>
              <a:rPr lang="en-US" dirty="0">
                <a:solidFill>
                  <a:schemeClr val="bg1"/>
                </a:solidFill>
              </a:rPr>
            </a:br>
            <a:r>
              <a:rPr lang="en-US" dirty="0">
                <a:solidFill>
                  <a:schemeClr val="bg1"/>
                </a:solidFill>
              </a:rPr>
              <a:t>(AFH) 	</a:t>
            </a:r>
          </a:p>
        </p:txBody>
      </p:sp>
      <p:sp>
        <p:nvSpPr>
          <p:cNvPr id="3" name="Subtitle 2"/>
          <p:cNvSpPr>
            <a:spLocks noGrp="1"/>
          </p:cNvSpPr>
          <p:nvPr>
            <p:ph type="subTitle" idx="1"/>
          </p:nvPr>
        </p:nvSpPr>
        <p:spPr>
          <a:xfrm>
            <a:off x="714081" y="2819400"/>
            <a:ext cx="7696200" cy="2057400"/>
          </a:xfrm>
        </p:spPr>
        <p:txBody>
          <a:bodyPr/>
          <a:lstStyle/>
          <a:p>
            <a:r>
              <a:rPr lang="en-US" sz="3600" dirty="0">
                <a:solidFill>
                  <a:schemeClr val="bg1"/>
                </a:solidFill>
              </a:rPr>
              <a:t>City of Wilmington </a:t>
            </a:r>
          </a:p>
          <a:p>
            <a:r>
              <a:rPr lang="en-US" sz="3600" dirty="0">
                <a:solidFill>
                  <a:schemeClr val="bg1"/>
                </a:solidFill>
              </a:rPr>
              <a:t>&amp; </a:t>
            </a:r>
          </a:p>
          <a:p>
            <a:r>
              <a:rPr lang="en-US" sz="3600" dirty="0">
                <a:solidFill>
                  <a:schemeClr val="bg1"/>
                </a:solidFill>
              </a:rPr>
              <a:t>Wilmington Housing Authority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685800"/>
            <a:ext cx="9445626" cy="992188"/>
          </a:xfrm>
        </p:spPr>
        <p:txBody>
          <a:bodyPr/>
          <a:lstStyle/>
          <a:p>
            <a:pPr algn="ctr"/>
            <a:r>
              <a:rPr lang="en-US" dirty="0">
                <a:solidFill>
                  <a:srgbClr val="FFFFFF"/>
                </a:solidFill>
              </a:rPr>
              <a:t>Opportunity Disparity</a:t>
            </a:r>
          </a:p>
        </p:txBody>
      </p:sp>
      <p:sp>
        <p:nvSpPr>
          <p:cNvPr id="5" name="Content Placeholder 4"/>
          <p:cNvSpPr>
            <a:spLocks noGrp="1"/>
          </p:cNvSpPr>
          <p:nvPr>
            <p:ph idx="1"/>
          </p:nvPr>
        </p:nvSpPr>
        <p:spPr>
          <a:xfrm>
            <a:off x="798513" y="1828800"/>
            <a:ext cx="7543800" cy="3733800"/>
          </a:xfrm>
        </p:spPr>
        <p:txBody>
          <a:bodyPr/>
          <a:lstStyle/>
          <a:p>
            <a:pPr>
              <a:spcBef>
                <a:spcPts val="600"/>
              </a:spcBef>
              <a:buFont typeface="Wingdings" panose="05000000000000000000" pitchFamily="2" charset="2"/>
              <a:buChar char="Ø"/>
            </a:pPr>
            <a:r>
              <a:rPr lang="en-US" sz="2000" dirty="0">
                <a:solidFill>
                  <a:schemeClr val="bg1"/>
                </a:solidFill>
              </a:rPr>
              <a:t>Opportunity Disparity measured by Opportunity Index (Score)</a:t>
            </a:r>
          </a:p>
          <a:p>
            <a:pPr>
              <a:spcBef>
                <a:spcPts val="600"/>
              </a:spcBef>
            </a:pPr>
            <a:r>
              <a:rPr lang="en-US" sz="2000" dirty="0">
                <a:solidFill>
                  <a:schemeClr val="bg1"/>
                </a:solidFill>
              </a:rPr>
              <a:t>African Americans score lower than Whites on:</a:t>
            </a:r>
          </a:p>
          <a:p>
            <a:pPr lvl="1">
              <a:spcBef>
                <a:spcPts val="600"/>
              </a:spcBef>
            </a:pPr>
            <a:r>
              <a:rPr lang="en-US" sz="1600" dirty="0">
                <a:solidFill>
                  <a:schemeClr val="bg1"/>
                </a:solidFill>
              </a:rPr>
              <a:t>Low Poverty (reside in low poverty areas)</a:t>
            </a:r>
          </a:p>
          <a:p>
            <a:pPr lvl="1">
              <a:spcBef>
                <a:spcPts val="600"/>
              </a:spcBef>
            </a:pPr>
            <a:r>
              <a:rPr lang="en-US" sz="1600" dirty="0">
                <a:solidFill>
                  <a:schemeClr val="bg1"/>
                </a:solidFill>
              </a:rPr>
              <a:t>School Proficiency </a:t>
            </a:r>
          </a:p>
          <a:p>
            <a:pPr lvl="1">
              <a:spcBef>
                <a:spcPts val="600"/>
              </a:spcBef>
            </a:pPr>
            <a:r>
              <a:rPr lang="en-US" sz="1600" dirty="0">
                <a:solidFill>
                  <a:schemeClr val="bg1"/>
                </a:solidFill>
              </a:rPr>
              <a:t>Labor Participation/Employment </a:t>
            </a:r>
          </a:p>
          <a:p>
            <a:pPr>
              <a:spcBef>
                <a:spcPts val="600"/>
              </a:spcBef>
              <a:buFont typeface="Wingdings" panose="05000000000000000000" pitchFamily="2" charset="2"/>
              <a:buChar char="Ø"/>
            </a:pPr>
            <a:r>
              <a:rPr lang="en-US" sz="2000" dirty="0">
                <a:solidFill>
                  <a:schemeClr val="bg1"/>
                </a:solidFill>
              </a:rPr>
              <a:t>Housing Need </a:t>
            </a:r>
          </a:p>
          <a:p>
            <a:pPr>
              <a:spcBef>
                <a:spcPts val="600"/>
              </a:spcBef>
              <a:buFont typeface="Arial" panose="020B0604020202020204" pitchFamily="34" charset="0"/>
              <a:buChar char="•"/>
            </a:pPr>
            <a:r>
              <a:rPr lang="en-US" sz="1800" dirty="0">
                <a:solidFill>
                  <a:schemeClr val="bg1"/>
                </a:solidFill>
              </a:rPr>
              <a:t>Blacks (58%) and Hispanics (66%) experience housing problems at higher percentage than Whites (39%), including severe housing problems</a:t>
            </a:r>
          </a:p>
          <a:p>
            <a:pPr>
              <a:spcBef>
                <a:spcPts val="600"/>
              </a:spcBef>
              <a:buFont typeface="Arial" panose="020B0604020202020204" pitchFamily="34" charset="0"/>
              <a:buChar char="•"/>
            </a:pPr>
            <a:r>
              <a:rPr lang="en-US" sz="1800" dirty="0">
                <a:solidFill>
                  <a:schemeClr val="bg1"/>
                </a:solidFill>
              </a:rPr>
              <a:t>Blacks (31%) experience cost burden at 10 points more than Whites (20%); and Hispanics (24%) at 4 points more than Whites </a:t>
            </a:r>
          </a:p>
          <a:p>
            <a:pPr marL="0" indent="0">
              <a:spcBef>
                <a:spcPts val="600"/>
              </a:spcBef>
              <a:buNone/>
            </a:pPr>
            <a:endParaRPr lang="en-US" sz="2000" dirty="0"/>
          </a:p>
        </p:txBody>
      </p:sp>
    </p:spTree>
    <p:extLst>
      <p:ext uri="{BB962C8B-B14F-4D97-AF65-F5344CB8AC3E}">
        <p14:creationId xmlns="" xmlns:p14="http://schemas.microsoft.com/office/powerpoint/2010/main" val="3389926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4343400" cy="533400"/>
          </a:xfrm>
        </p:spPr>
        <p:txBody>
          <a:bodyPr/>
          <a:lstStyle/>
          <a:p>
            <a:pPr algn="l"/>
            <a:r>
              <a:rPr lang="en-US" sz="2000" dirty="0" smtClean="0"/>
              <a:t>Low Poverty </a:t>
            </a:r>
            <a:endParaRPr lang="en-US" sz="2000" dirty="0"/>
          </a:p>
        </p:txBody>
      </p:sp>
      <p:pic>
        <p:nvPicPr>
          <p:cNvPr id="5" name="Picture 4"/>
          <p:cNvPicPr>
            <a:picLocks noChangeAspect="1"/>
          </p:cNvPicPr>
          <p:nvPr/>
        </p:nvPicPr>
        <p:blipFill rotWithShape="1">
          <a:blip r:embed="rId3" cstate="print">
            <a:extLst>
              <a:ext uri="{28A0092B-C50C-407E-A947-70E740481C1C}">
                <a14:useLocalDpi xmlns="" xmlns:a14="http://schemas.microsoft.com/office/drawing/2010/main" val="0"/>
              </a:ext>
            </a:extLst>
          </a:blip>
          <a:srcRect l="8301" t="7778" r="16928" b="50000"/>
          <a:stretch/>
        </p:blipFill>
        <p:spPr>
          <a:xfrm>
            <a:off x="457200" y="609600"/>
            <a:ext cx="8153400" cy="5958254"/>
          </a:xfrm>
          <a:prstGeom prst="rect">
            <a:avLst/>
          </a:prstGeom>
        </p:spPr>
      </p:pic>
    </p:spTree>
    <p:extLst>
      <p:ext uri="{BB962C8B-B14F-4D97-AF65-F5344CB8AC3E}">
        <p14:creationId xmlns="" xmlns:p14="http://schemas.microsoft.com/office/powerpoint/2010/main" val="1437123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5638800" cy="445181"/>
          </a:xfrm>
        </p:spPr>
        <p:txBody>
          <a:bodyPr/>
          <a:lstStyle/>
          <a:p>
            <a:pPr algn="l"/>
            <a:r>
              <a:rPr lang="en-US" sz="2000" dirty="0" smtClean="0">
                <a:solidFill>
                  <a:schemeClr val="bg1"/>
                </a:solidFill>
              </a:rPr>
              <a:t>School Proficiency </a:t>
            </a:r>
            <a:endParaRPr lang="en-US" sz="2000" dirty="0">
              <a:solidFill>
                <a:schemeClr val="bg1"/>
              </a:solidFill>
            </a:endParaRPr>
          </a:p>
        </p:txBody>
      </p:sp>
      <p:pic>
        <p:nvPicPr>
          <p:cNvPr id="5" name="Picture 4"/>
          <p:cNvPicPr>
            <a:picLocks noChangeAspect="1"/>
          </p:cNvPicPr>
          <p:nvPr/>
        </p:nvPicPr>
        <p:blipFill rotWithShape="1">
          <a:blip r:embed="rId3" cstate="print">
            <a:extLst>
              <a:ext uri="{28A0092B-C50C-407E-A947-70E740481C1C}">
                <a14:useLocalDpi xmlns="" xmlns:a14="http://schemas.microsoft.com/office/drawing/2010/main" val="0"/>
              </a:ext>
            </a:extLst>
          </a:blip>
          <a:srcRect l="8301" t="7778" r="15490" b="48889"/>
          <a:stretch/>
        </p:blipFill>
        <p:spPr>
          <a:xfrm>
            <a:off x="533400" y="544472"/>
            <a:ext cx="8153400" cy="5999672"/>
          </a:xfrm>
          <a:prstGeom prst="rect">
            <a:avLst/>
          </a:prstGeom>
        </p:spPr>
      </p:pic>
    </p:spTree>
    <p:extLst>
      <p:ext uri="{BB962C8B-B14F-4D97-AF65-F5344CB8AC3E}">
        <p14:creationId xmlns="" xmlns:p14="http://schemas.microsoft.com/office/powerpoint/2010/main" val="1337600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3352800" cy="513806"/>
          </a:xfrm>
        </p:spPr>
        <p:txBody>
          <a:bodyPr/>
          <a:lstStyle/>
          <a:p>
            <a:r>
              <a:rPr lang="en-US" sz="1800" dirty="0" smtClean="0">
                <a:solidFill>
                  <a:schemeClr val="bg1"/>
                </a:solidFill>
              </a:rPr>
              <a:t>Job Proximity </a:t>
            </a:r>
            <a:endParaRPr lang="en-US" sz="1800" dirty="0">
              <a:solidFill>
                <a:schemeClr val="bg1"/>
              </a:solidFill>
            </a:endParaRPr>
          </a:p>
        </p:txBody>
      </p:sp>
      <p:pic>
        <p:nvPicPr>
          <p:cNvPr id="6" name="Picture 5"/>
          <p:cNvPicPr>
            <a:picLocks noChangeAspect="1"/>
          </p:cNvPicPr>
          <p:nvPr/>
        </p:nvPicPr>
        <p:blipFill rotWithShape="1">
          <a:blip r:embed="rId3" cstate="print">
            <a:extLst>
              <a:ext uri="{28A0092B-C50C-407E-A947-70E740481C1C}">
                <a14:useLocalDpi xmlns="" xmlns:a14="http://schemas.microsoft.com/office/drawing/2010/main" val="0"/>
              </a:ext>
            </a:extLst>
          </a:blip>
          <a:srcRect l="8301" t="7778" r="16928" b="48889"/>
          <a:stretch/>
        </p:blipFill>
        <p:spPr>
          <a:xfrm>
            <a:off x="533400" y="666206"/>
            <a:ext cx="8001000" cy="6000750"/>
          </a:xfrm>
          <a:prstGeom prst="rect">
            <a:avLst/>
          </a:prstGeom>
        </p:spPr>
      </p:pic>
    </p:spTree>
    <p:extLst>
      <p:ext uri="{BB962C8B-B14F-4D97-AF65-F5344CB8AC3E}">
        <p14:creationId xmlns="" xmlns:p14="http://schemas.microsoft.com/office/powerpoint/2010/main" val="801270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
            <a:ext cx="6096000" cy="304800"/>
          </a:xfrm>
        </p:spPr>
        <p:txBody>
          <a:bodyPr/>
          <a:lstStyle/>
          <a:p>
            <a:pPr algn="l"/>
            <a:r>
              <a:rPr lang="en-US" sz="1800" dirty="0" smtClean="0">
                <a:solidFill>
                  <a:schemeClr val="bg1"/>
                </a:solidFill>
              </a:rPr>
              <a:t>Labor Market Engagement/ Employment </a:t>
            </a:r>
            <a:endParaRPr lang="en-US" sz="1800" dirty="0">
              <a:solidFill>
                <a:schemeClr val="bg1"/>
              </a:solidFill>
            </a:endParaRPr>
          </a:p>
        </p:txBody>
      </p:sp>
      <p:pic>
        <p:nvPicPr>
          <p:cNvPr id="5" name="Picture 4"/>
          <p:cNvPicPr>
            <a:picLocks noChangeAspect="1"/>
          </p:cNvPicPr>
          <p:nvPr/>
        </p:nvPicPr>
        <p:blipFill rotWithShape="1">
          <a:blip r:embed="rId3" cstate="print">
            <a:extLst>
              <a:ext uri="{28A0092B-C50C-407E-A947-70E740481C1C}">
                <a14:useLocalDpi xmlns="" xmlns:a14="http://schemas.microsoft.com/office/drawing/2010/main" val="0"/>
              </a:ext>
            </a:extLst>
          </a:blip>
          <a:srcRect l="8301" t="7778" r="15490" b="50000"/>
          <a:stretch/>
        </p:blipFill>
        <p:spPr>
          <a:xfrm>
            <a:off x="304800" y="533400"/>
            <a:ext cx="8305800" cy="5955102"/>
          </a:xfrm>
          <a:prstGeom prst="rect">
            <a:avLst/>
          </a:prstGeom>
        </p:spPr>
      </p:pic>
    </p:spTree>
    <p:extLst>
      <p:ext uri="{BB962C8B-B14F-4D97-AF65-F5344CB8AC3E}">
        <p14:creationId xmlns="" xmlns:p14="http://schemas.microsoft.com/office/powerpoint/2010/main" val="3491100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
            <a:ext cx="4724400" cy="762000"/>
          </a:xfrm>
        </p:spPr>
        <p:txBody>
          <a:bodyPr/>
          <a:lstStyle/>
          <a:p>
            <a:pPr algn="l"/>
            <a:r>
              <a:rPr lang="en-US" sz="2000" dirty="0" smtClean="0">
                <a:solidFill>
                  <a:schemeClr val="bg1"/>
                </a:solidFill>
              </a:rPr>
              <a:t>Transportation Cost Index </a:t>
            </a:r>
            <a:endParaRPr lang="en-US" sz="2000" dirty="0">
              <a:solidFill>
                <a:schemeClr val="bg1"/>
              </a:solidFill>
            </a:endParaRPr>
          </a:p>
        </p:txBody>
      </p:sp>
      <p:pic>
        <p:nvPicPr>
          <p:cNvPr id="5" name="Picture 4"/>
          <p:cNvPicPr>
            <a:picLocks noChangeAspect="1"/>
          </p:cNvPicPr>
          <p:nvPr/>
        </p:nvPicPr>
        <p:blipFill rotWithShape="1">
          <a:blip r:embed="rId3" cstate="print">
            <a:extLst>
              <a:ext uri="{28A0092B-C50C-407E-A947-70E740481C1C}">
                <a14:useLocalDpi xmlns="" xmlns:a14="http://schemas.microsoft.com/office/drawing/2010/main" val="0"/>
              </a:ext>
            </a:extLst>
          </a:blip>
          <a:srcRect l="8300" t="7778" r="11177" b="50000"/>
          <a:stretch/>
        </p:blipFill>
        <p:spPr>
          <a:xfrm>
            <a:off x="380999" y="914400"/>
            <a:ext cx="8422105" cy="5715000"/>
          </a:xfrm>
          <a:prstGeom prst="rect">
            <a:avLst/>
          </a:prstGeom>
        </p:spPr>
      </p:pic>
    </p:spTree>
    <p:extLst>
      <p:ext uri="{BB962C8B-B14F-4D97-AF65-F5344CB8AC3E}">
        <p14:creationId xmlns="" xmlns:p14="http://schemas.microsoft.com/office/powerpoint/2010/main" val="2879499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5800"/>
            <a:ext cx="9753599" cy="992188"/>
          </a:xfrm>
        </p:spPr>
        <p:txBody>
          <a:bodyPr/>
          <a:lstStyle/>
          <a:p>
            <a:pPr algn="ctr"/>
            <a:r>
              <a:rPr lang="en-US" dirty="0">
                <a:solidFill>
                  <a:schemeClr val="bg1"/>
                </a:solidFill>
              </a:rPr>
              <a:t>Fair Housing Issues</a:t>
            </a:r>
          </a:p>
        </p:txBody>
      </p:sp>
      <p:sp>
        <p:nvSpPr>
          <p:cNvPr id="3" name="Content Placeholder 2"/>
          <p:cNvSpPr>
            <a:spLocks noGrp="1"/>
          </p:cNvSpPr>
          <p:nvPr>
            <p:ph idx="1"/>
          </p:nvPr>
        </p:nvSpPr>
        <p:spPr/>
        <p:txBody>
          <a:bodyPr/>
          <a:lstStyle/>
          <a:p>
            <a:pPr>
              <a:lnSpc>
                <a:spcPct val="150000"/>
              </a:lnSpc>
            </a:pPr>
            <a:r>
              <a:rPr lang="en-US" sz="2800" dirty="0">
                <a:solidFill>
                  <a:schemeClr val="bg1"/>
                </a:solidFill>
              </a:rPr>
              <a:t>Publicly Supported Housing</a:t>
            </a:r>
          </a:p>
          <a:p>
            <a:pPr>
              <a:lnSpc>
                <a:spcPct val="150000"/>
              </a:lnSpc>
            </a:pPr>
            <a:r>
              <a:rPr lang="en-US" sz="2800" dirty="0">
                <a:solidFill>
                  <a:schemeClr val="bg1"/>
                </a:solidFill>
              </a:rPr>
              <a:t>Disability and Access</a:t>
            </a:r>
          </a:p>
          <a:p>
            <a:pPr>
              <a:lnSpc>
                <a:spcPct val="150000"/>
              </a:lnSpc>
            </a:pPr>
            <a:r>
              <a:rPr lang="en-US" sz="2800" dirty="0">
                <a:solidFill>
                  <a:schemeClr val="bg1"/>
                </a:solidFill>
              </a:rPr>
              <a:t>Fair Housing Enforcement</a:t>
            </a:r>
          </a:p>
          <a:p>
            <a:pPr>
              <a:lnSpc>
                <a:spcPct val="150000"/>
              </a:lnSpc>
            </a:pPr>
            <a:r>
              <a:rPr lang="en-US" sz="2800" dirty="0">
                <a:solidFill>
                  <a:schemeClr val="bg1"/>
                </a:solidFill>
              </a:rPr>
              <a:t>Outreach Capacity</a:t>
            </a:r>
          </a:p>
          <a:p>
            <a:pPr>
              <a:lnSpc>
                <a:spcPct val="150000"/>
              </a:lnSpc>
            </a:pPr>
            <a:r>
              <a:rPr lang="en-US" sz="2800" dirty="0">
                <a:solidFill>
                  <a:schemeClr val="bg1"/>
                </a:solidFill>
              </a:rPr>
              <a:t>Resources</a:t>
            </a:r>
          </a:p>
        </p:txBody>
      </p:sp>
    </p:spTree>
    <p:extLst>
      <p:ext uri="{BB962C8B-B14F-4D97-AF65-F5344CB8AC3E}">
        <p14:creationId xmlns="" xmlns:p14="http://schemas.microsoft.com/office/powerpoint/2010/main" val="2696698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Public Housing </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916517409"/>
              </p:ext>
            </p:extLst>
          </p:nvPr>
        </p:nvGraphicFramePr>
        <p:xfrm>
          <a:off x="1701800" y="1927225"/>
          <a:ext cx="5816599" cy="3536950"/>
        </p:xfrm>
        <a:graphic>
          <a:graphicData uri="http://schemas.openxmlformats.org/drawingml/2006/table">
            <a:tbl>
              <a:tblPr/>
              <a:tblGrid>
                <a:gridCol w="2277718"/>
                <a:gridCol w="1381879"/>
                <a:gridCol w="1381879"/>
                <a:gridCol w="775123"/>
              </a:tblGrid>
              <a:tr h="266700">
                <a:tc gridSpan="3">
                  <a:txBody>
                    <a:bodyPr/>
                    <a:lstStyle/>
                    <a:p>
                      <a:pPr algn="l" fontAlgn="b"/>
                      <a:r>
                        <a:rPr lang="en-US" sz="1600" b="1" i="0" u="none" strike="noStrike" dirty="0">
                          <a:solidFill>
                            <a:schemeClr val="bg1"/>
                          </a:solidFill>
                          <a:effectLst/>
                          <a:latin typeface="Calibri" panose="020F0502020204030204" pitchFamily="34" charset="0"/>
                        </a:rPr>
                        <a:t>Table 5 - Publicly Supported Housing Units by Program Category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548005">
                <a:tc>
                  <a:txBody>
                    <a:bodyPr/>
                    <a:lstStyle/>
                    <a:p>
                      <a:pPr algn="l" fontAlgn="b"/>
                      <a:r>
                        <a:rPr lang="en-US" sz="16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600" b="1" i="0" u="none" strike="noStrike" dirty="0">
                          <a:solidFill>
                            <a:schemeClr val="bg1"/>
                          </a:solidFill>
                          <a:effectLst/>
                          <a:latin typeface="Calibri" panose="020F0502020204030204" pitchFamily="34" charset="0"/>
                        </a:rPr>
                        <a:t>(Wilmington, NC CDBG, HOME) Jurisdiction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66700">
                <a:tc>
                  <a:txBody>
                    <a:bodyPr/>
                    <a:lstStyle/>
                    <a:p>
                      <a:pPr algn="l" fontAlgn="b"/>
                      <a:r>
                        <a:rPr lang="en-US" sz="1600" b="1" i="0" u="none" strike="noStrike" dirty="0">
                          <a:solidFill>
                            <a:srgbClr val="000000"/>
                          </a:solidFill>
                          <a:effectLst/>
                          <a:latin typeface="Calibri" panose="020F0502020204030204" pitchFamily="34" charset="0"/>
                        </a:rPr>
                        <a:t>Housing Units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600" b="1"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600" b="1" i="0" u="none" strike="noStrike" dirty="0">
                          <a:solidFill>
                            <a:srgbClr val="000000"/>
                          </a:solidFill>
                          <a:effectLst/>
                          <a:latin typeface="Calibri" panose="020F0502020204030204" pitchFamily="34" charset="0"/>
                        </a:rPr>
                        <a:t>%</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66700">
                <a:tc>
                  <a:txBody>
                    <a:bodyPr/>
                    <a:lstStyle/>
                    <a:p>
                      <a:pPr algn="l" fontAlgn="b"/>
                      <a:r>
                        <a:rPr lang="en-US" sz="1600" b="0" i="0" u="none" strike="noStrike" dirty="0">
                          <a:solidFill>
                            <a:schemeClr val="bg1"/>
                          </a:solidFill>
                          <a:effectLst/>
                          <a:latin typeface="Calibri" panose="020F0502020204030204" pitchFamily="34" charset="0"/>
                        </a:rPr>
                        <a:t>Total housing units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dirty="0">
                          <a:solidFill>
                            <a:schemeClr val="bg1"/>
                          </a:solidFill>
                          <a:effectLst/>
                          <a:latin typeface="Calibri" panose="020F0502020204030204" pitchFamily="34" charset="0"/>
                        </a:rPr>
                        <a:t>54,462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chemeClr val="bg1"/>
                          </a:solidFill>
                          <a:effectLst/>
                          <a:latin typeface="Calibri" panose="020F0502020204030204" pitchFamily="34" charset="0"/>
                        </a:rPr>
                        <a:t>-</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66700">
                <a:tc>
                  <a:txBody>
                    <a:bodyPr/>
                    <a:lstStyle/>
                    <a:p>
                      <a:pPr algn="l" fontAlgn="b"/>
                      <a:r>
                        <a:rPr lang="en-US" sz="1600" b="0" i="0" u="none" strike="noStrike" dirty="0">
                          <a:solidFill>
                            <a:schemeClr val="bg1"/>
                          </a:solidFill>
                          <a:effectLst/>
                          <a:latin typeface="Calibri" panose="020F0502020204030204" pitchFamily="34" charset="0"/>
                        </a:rPr>
                        <a:t>Public Housing  </a:t>
                      </a:r>
                    </a:p>
                  </a:txBody>
                  <a:tcPr marL="17145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dirty="0">
                          <a:solidFill>
                            <a:schemeClr val="bg1"/>
                          </a:solidFill>
                          <a:effectLst/>
                          <a:latin typeface="Calibri" panose="020F0502020204030204" pitchFamily="34" charset="0"/>
                        </a:rPr>
                        <a:t>1,028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dirty="0">
                          <a:solidFill>
                            <a:schemeClr val="bg1"/>
                          </a:solidFill>
                          <a:effectLst/>
                          <a:latin typeface="Calibri" panose="020F0502020204030204" pitchFamily="34" charset="0"/>
                        </a:rPr>
                        <a:t>1.89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66700">
                <a:tc>
                  <a:txBody>
                    <a:bodyPr/>
                    <a:lstStyle/>
                    <a:p>
                      <a:pPr algn="l" fontAlgn="b"/>
                      <a:r>
                        <a:rPr lang="en-US" sz="1600" b="0" i="0" u="none" strike="noStrike" dirty="0">
                          <a:solidFill>
                            <a:schemeClr val="bg1"/>
                          </a:solidFill>
                          <a:effectLst/>
                          <a:latin typeface="Calibri" panose="020F0502020204030204" pitchFamily="34" charset="0"/>
                        </a:rPr>
                        <a:t>Project-based Section 8</a:t>
                      </a:r>
                    </a:p>
                  </a:txBody>
                  <a:tcPr marL="17145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dirty="0">
                          <a:solidFill>
                            <a:schemeClr val="bg1"/>
                          </a:solidFill>
                          <a:effectLst/>
                          <a:latin typeface="Calibri" panose="020F0502020204030204" pitchFamily="34" charset="0"/>
                        </a:rPr>
                        <a:t>1,034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dirty="0">
                          <a:solidFill>
                            <a:schemeClr val="bg1"/>
                          </a:solidFill>
                          <a:effectLst/>
                          <a:latin typeface="Calibri" panose="020F0502020204030204" pitchFamily="34" charset="0"/>
                        </a:rPr>
                        <a:t>1.90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66700">
                <a:tc>
                  <a:txBody>
                    <a:bodyPr/>
                    <a:lstStyle/>
                    <a:p>
                      <a:pPr algn="l" fontAlgn="b"/>
                      <a:r>
                        <a:rPr lang="en-US" sz="1600" b="0" i="0" u="none" strike="noStrike" dirty="0">
                          <a:solidFill>
                            <a:schemeClr val="bg1"/>
                          </a:solidFill>
                          <a:effectLst/>
                          <a:latin typeface="Calibri" panose="020F0502020204030204" pitchFamily="34" charset="0"/>
                        </a:rPr>
                        <a:t>Other Multifamily </a:t>
                      </a:r>
                    </a:p>
                  </a:txBody>
                  <a:tcPr marL="17145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dirty="0">
                          <a:solidFill>
                            <a:schemeClr val="bg1"/>
                          </a:solidFill>
                          <a:effectLst/>
                          <a:latin typeface="Calibri" panose="020F0502020204030204" pitchFamily="34" charset="0"/>
                        </a:rPr>
                        <a:t>165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dirty="0">
                          <a:solidFill>
                            <a:schemeClr val="bg1"/>
                          </a:solidFill>
                          <a:effectLst/>
                          <a:latin typeface="Calibri" panose="020F0502020204030204" pitchFamily="34" charset="0"/>
                        </a:rPr>
                        <a:t>0.30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66700">
                <a:tc>
                  <a:txBody>
                    <a:bodyPr/>
                    <a:lstStyle/>
                    <a:p>
                      <a:pPr algn="l" fontAlgn="b"/>
                      <a:r>
                        <a:rPr lang="en-US" sz="1600" b="0" i="0" u="none" strike="noStrike" dirty="0">
                          <a:solidFill>
                            <a:schemeClr val="bg1"/>
                          </a:solidFill>
                          <a:effectLst/>
                          <a:latin typeface="Calibri" panose="020F0502020204030204" pitchFamily="34" charset="0"/>
                        </a:rPr>
                        <a:t>HCV Program</a:t>
                      </a:r>
                    </a:p>
                  </a:txBody>
                  <a:tcPr marL="17145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bg1"/>
                          </a:solidFill>
                          <a:effectLst/>
                          <a:latin typeface="Calibri" panose="020F0502020204030204" pitchFamily="34" charset="0"/>
                        </a:rPr>
                        <a:t>1,616</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bg1"/>
                          </a:solidFill>
                          <a:effectLst/>
                          <a:latin typeface="Calibri" panose="020F0502020204030204" pitchFamily="34" charset="0"/>
                        </a:rPr>
                        <a:t>2.97</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312420">
                <a:tc gridSpan="3">
                  <a:txBody>
                    <a:bodyPr/>
                    <a:lstStyle/>
                    <a:p>
                      <a:pPr algn="l" fontAlgn="b"/>
                      <a:r>
                        <a:rPr lang="en-US" sz="1600" b="0" i="0" u="none" strike="noStrike" dirty="0">
                          <a:solidFill>
                            <a:srgbClr val="000000"/>
                          </a:solidFill>
                          <a:effectLst/>
                          <a:latin typeface="Calibri" panose="020F0502020204030204" pitchFamily="34" charset="0"/>
                        </a:rPr>
                        <a:t>Note 1: Data Sources: Decennial Census; APSH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579120">
                <a:tc gridSpan="3">
                  <a:txBody>
                    <a:bodyPr/>
                    <a:lstStyle/>
                    <a:p>
                      <a:pPr algn="l" fontAlgn="b"/>
                      <a:r>
                        <a:rPr lang="en-US" sz="1600" b="0" i="0" u="sng" strike="noStrike" dirty="0">
                          <a:solidFill>
                            <a:srgbClr val="0645AD"/>
                          </a:solidFill>
                          <a:effectLst/>
                          <a:latin typeface="Calibri" panose="020F0502020204030204" pitchFamily="34" charset="0"/>
                          <a:hlinkClick r:id="rId3"/>
                        </a:rPr>
                        <a:t>Note 2: Refer to the Data Documentation for details (www.hudexchange.info).</a:t>
                      </a:r>
                      <a:endParaRPr lang="en-US" sz="1600" b="0" i="0" u="sng" strike="noStrike" dirty="0">
                        <a:solidFill>
                          <a:srgbClr val="0645AD"/>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 xmlns:p14="http://schemas.microsoft.com/office/powerpoint/2010/main" val="1465210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Public Housing </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447185304"/>
              </p:ext>
            </p:extLst>
          </p:nvPr>
        </p:nvGraphicFramePr>
        <p:xfrm>
          <a:off x="152396" y="1677985"/>
          <a:ext cx="8763000" cy="3884855"/>
        </p:xfrm>
        <a:graphic>
          <a:graphicData uri="http://schemas.openxmlformats.org/drawingml/2006/table">
            <a:tbl>
              <a:tblPr/>
              <a:tblGrid>
                <a:gridCol w="2413960"/>
                <a:gridCol w="793630"/>
                <a:gridCol w="793630"/>
                <a:gridCol w="793630"/>
                <a:gridCol w="793630"/>
                <a:gridCol w="793630"/>
                <a:gridCol w="793630"/>
                <a:gridCol w="793630"/>
                <a:gridCol w="793630"/>
              </a:tblGrid>
              <a:tr h="190477">
                <a:tc gridSpan="4">
                  <a:txBody>
                    <a:bodyPr/>
                    <a:lstStyle/>
                    <a:p>
                      <a:pPr algn="l" fontAlgn="b"/>
                      <a:r>
                        <a:rPr lang="en-US" sz="1100" b="1" i="0" u="none" strike="noStrike" dirty="0">
                          <a:solidFill>
                            <a:schemeClr val="bg1"/>
                          </a:solidFill>
                          <a:effectLst/>
                          <a:latin typeface="Calibri" panose="020F0502020204030204" pitchFamily="34" charset="0"/>
                        </a:rPr>
                        <a:t>Table 6 - Publicly Supported Housing Residents by Race/Ethnicity</a:t>
                      </a:r>
                    </a:p>
                  </a:txBody>
                  <a:tcPr marL="6539" marR="6539" marT="653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dirty="0">
                          <a:solidFill>
                            <a:schemeClr val="bg1"/>
                          </a:solidFill>
                          <a:effectLst/>
                          <a:latin typeface="Calibri" panose="020F0502020204030204" pitchFamily="34" charset="0"/>
                        </a:rPr>
                        <a:t> </a:t>
                      </a:r>
                    </a:p>
                  </a:txBody>
                  <a:tcPr marL="6539" marR="6539" marT="65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6539" marR="6539" marT="65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6539" marR="6539" marT="65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6539" marR="6539" marT="65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6539" marR="6539" marT="6539" marB="0" anchor="b">
                    <a:lnL>
                      <a:noFill/>
                    </a:lnL>
                    <a:lnR>
                      <a:noFill/>
                    </a:lnR>
                    <a:lnT>
                      <a:noFill/>
                    </a:lnT>
                    <a:lnB w="6350" cap="flat" cmpd="sng" algn="ctr">
                      <a:solidFill>
                        <a:srgbClr val="000000"/>
                      </a:solidFill>
                      <a:prstDash val="solid"/>
                      <a:round/>
                      <a:headEnd type="none" w="med" len="med"/>
                      <a:tailEnd type="none" w="med" len="med"/>
                    </a:lnB>
                  </a:tcPr>
                </a:tc>
              </a:tr>
              <a:tr h="190477">
                <a:tc>
                  <a:txBody>
                    <a:bodyPr/>
                    <a:lstStyle/>
                    <a:p>
                      <a:pPr algn="l" fontAlgn="b"/>
                      <a:r>
                        <a:rPr lang="en-US" sz="1100" b="0" i="0" u="none" strike="noStrike" dirty="0">
                          <a:solidFill>
                            <a:srgbClr val="000000"/>
                          </a:solidFill>
                          <a:effectLst/>
                          <a:latin typeface="Calibri" panose="020F0502020204030204" pitchFamily="34" charset="0"/>
                        </a:rPr>
                        <a:t> </a:t>
                      </a:r>
                    </a:p>
                  </a:txBody>
                  <a:tcPr marL="6539" marR="6539" marT="6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b"/>
                      <a:r>
                        <a:rPr lang="en-US" sz="1100" b="1" i="0" u="none" strike="noStrike" dirty="0">
                          <a:solidFill>
                            <a:srgbClr val="000000"/>
                          </a:solidFill>
                          <a:effectLst/>
                          <a:latin typeface="Calibri" panose="020F0502020204030204" pitchFamily="34" charset="0"/>
                        </a:rPr>
                        <a:t>Race/Ethnicity</a:t>
                      </a:r>
                    </a:p>
                  </a:txBody>
                  <a:tcPr marL="6539" marR="6539" marT="6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9660">
                <a:tc>
                  <a:txBody>
                    <a:bodyPr/>
                    <a:lstStyle/>
                    <a:p>
                      <a:pPr algn="l" fontAlgn="b"/>
                      <a:r>
                        <a:rPr lang="en-US" sz="1100" b="1" i="0" u="none" strike="noStrike" dirty="0">
                          <a:solidFill>
                            <a:srgbClr val="000000"/>
                          </a:solidFill>
                          <a:effectLst/>
                          <a:latin typeface="Calibri" panose="020F0502020204030204" pitchFamily="34" charset="0"/>
                        </a:rPr>
                        <a:t>(Wilmington, NC CDBG, HOME) Jurisdiction</a:t>
                      </a:r>
                    </a:p>
                  </a:txBody>
                  <a:tcPr marL="6539" marR="6539" marT="6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100" b="1" i="0" u="none" strike="noStrike" dirty="0">
                          <a:solidFill>
                            <a:srgbClr val="000000"/>
                          </a:solidFill>
                          <a:effectLst/>
                          <a:latin typeface="Calibri" panose="020F0502020204030204" pitchFamily="34" charset="0"/>
                        </a:rPr>
                        <a:t>White</a:t>
                      </a:r>
                    </a:p>
                  </a:txBody>
                  <a:tcPr marL="6539" marR="6539" marT="653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Calibri" panose="020F0502020204030204" pitchFamily="34" charset="0"/>
                        </a:rPr>
                        <a:t>Black </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Calibri" panose="020F0502020204030204" pitchFamily="34" charset="0"/>
                        </a:rPr>
                        <a:t>Hispanic</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Calibri" panose="020F0502020204030204" pitchFamily="34" charset="0"/>
                        </a:rPr>
                        <a:t>Asian or Pacific Islander</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190477">
                <a:tc>
                  <a:txBody>
                    <a:bodyPr/>
                    <a:lstStyle/>
                    <a:p>
                      <a:pPr algn="l" fontAlgn="b"/>
                      <a:r>
                        <a:rPr lang="en-US" sz="1100" b="1" i="0" u="none" strike="noStrike" dirty="0">
                          <a:solidFill>
                            <a:srgbClr val="000000"/>
                          </a:solidFill>
                          <a:effectLst/>
                          <a:latin typeface="Calibri" panose="020F0502020204030204" pitchFamily="34" charset="0"/>
                        </a:rPr>
                        <a:t>Housing Type</a:t>
                      </a:r>
                    </a:p>
                  </a:txBody>
                  <a:tcPr marL="6539" marR="6539" marT="6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1" i="0" u="none" strike="noStrike" dirty="0">
                          <a:solidFill>
                            <a:srgbClr val="000000"/>
                          </a:solidFill>
                          <a:effectLst/>
                          <a:latin typeface="Calibri" panose="020F0502020204030204" pitchFamily="34" charset="0"/>
                        </a:rPr>
                        <a:t>#</a:t>
                      </a:r>
                    </a:p>
                  </a:txBody>
                  <a:tcPr marL="6539" marR="6539" marT="653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1" i="0" u="none" strike="noStrike" dirty="0">
                          <a:solidFill>
                            <a:srgbClr val="000000"/>
                          </a:solidFill>
                          <a:effectLst/>
                          <a:latin typeface="Calibri" panose="020F0502020204030204" pitchFamily="34" charset="0"/>
                        </a:rPr>
                        <a:t>%</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1" i="0" u="none" strike="noStrike" dirty="0">
                          <a:solidFill>
                            <a:srgbClr val="000000"/>
                          </a:solidFill>
                          <a:effectLst/>
                          <a:latin typeface="Calibri" panose="020F0502020204030204" pitchFamily="34" charset="0"/>
                        </a:rPr>
                        <a:t>#</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1" i="0" u="none" strike="noStrike" dirty="0">
                          <a:solidFill>
                            <a:srgbClr val="000000"/>
                          </a:solidFill>
                          <a:effectLst/>
                          <a:latin typeface="Calibri" panose="020F0502020204030204" pitchFamily="34" charset="0"/>
                        </a:rPr>
                        <a:t>%</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1" i="0" u="none" strike="noStrike" dirty="0">
                          <a:solidFill>
                            <a:srgbClr val="000000"/>
                          </a:solidFill>
                          <a:effectLst/>
                          <a:latin typeface="Calibri" panose="020F0502020204030204" pitchFamily="34" charset="0"/>
                        </a:rPr>
                        <a:t>#</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1" i="0" u="none" strike="noStrike" dirty="0">
                          <a:solidFill>
                            <a:srgbClr val="000000"/>
                          </a:solidFill>
                          <a:effectLst/>
                          <a:latin typeface="Calibri" panose="020F0502020204030204" pitchFamily="34" charset="0"/>
                        </a:rPr>
                        <a:t>%</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1" i="0" u="none" strike="noStrike" dirty="0">
                          <a:solidFill>
                            <a:srgbClr val="000000"/>
                          </a:solidFill>
                          <a:effectLst/>
                          <a:latin typeface="Calibri" panose="020F0502020204030204" pitchFamily="34" charset="0"/>
                        </a:rPr>
                        <a:t>#</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1" i="0" u="none" strike="noStrike" dirty="0">
                          <a:solidFill>
                            <a:srgbClr val="000000"/>
                          </a:solidFill>
                          <a:effectLst/>
                          <a:latin typeface="Calibri" panose="020F0502020204030204" pitchFamily="34" charset="0"/>
                        </a:rPr>
                        <a:t>%</a:t>
                      </a:r>
                    </a:p>
                  </a:txBody>
                  <a:tcPr marL="6539" marR="6539" marT="653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34920">
                <a:tc>
                  <a:txBody>
                    <a:bodyPr/>
                    <a:lstStyle/>
                    <a:p>
                      <a:pPr algn="l" fontAlgn="b"/>
                      <a:r>
                        <a:rPr lang="en-US" sz="1100" b="0" i="0" u="none" strike="noStrike" dirty="0">
                          <a:solidFill>
                            <a:schemeClr val="bg1"/>
                          </a:solidFill>
                          <a:effectLst/>
                          <a:latin typeface="Calibri" panose="020F0502020204030204" pitchFamily="34" charset="0"/>
                        </a:rPr>
                        <a:t>Public Housing</a:t>
                      </a:r>
                    </a:p>
                  </a:txBody>
                  <a:tcPr marL="6539" marR="6539" marT="6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chemeClr val="bg1"/>
                          </a:solidFill>
                          <a:effectLst/>
                          <a:latin typeface="Calibri" panose="020F0502020204030204" pitchFamily="34" charset="0"/>
                        </a:rPr>
                        <a:t>53</a:t>
                      </a:r>
                    </a:p>
                  </a:txBody>
                  <a:tcPr marL="6539" marR="6539" marT="653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chemeClr val="bg1"/>
                          </a:solidFill>
                          <a:effectLst/>
                          <a:latin typeface="Calibri" panose="020F0502020204030204" pitchFamily="34" charset="0"/>
                        </a:rPr>
                        <a:t>6.06</a:t>
                      </a:r>
                    </a:p>
                  </a:txBody>
                  <a:tcPr marL="6539" marR="6539" marT="65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chemeClr val="bg1"/>
                          </a:solidFill>
                          <a:effectLst/>
                          <a:latin typeface="Calibri" panose="020F0502020204030204" pitchFamily="34" charset="0"/>
                        </a:rPr>
                        <a:t>806</a:t>
                      </a:r>
                    </a:p>
                  </a:txBody>
                  <a:tcPr marL="6539" marR="6539" marT="65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chemeClr val="bg1"/>
                          </a:solidFill>
                          <a:effectLst/>
                          <a:latin typeface="Calibri" panose="020F0502020204030204" pitchFamily="34" charset="0"/>
                        </a:rPr>
                        <a:t>92.22</a:t>
                      </a:r>
                    </a:p>
                  </a:txBody>
                  <a:tcPr marL="6539" marR="6539" marT="65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chemeClr val="bg1"/>
                          </a:solidFill>
                          <a:effectLst/>
                          <a:latin typeface="Calibri" panose="020F0502020204030204" pitchFamily="34" charset="0"/>
                        </a:rPr>
                        <a:t>11</a:t>
                      </a:r>
                    </a:p>
                  </a:txBody>
                  <a:tcPr marL="6539" marR="6539" marT="65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chemeClr val="bg1"/>
                          </a:solidFill>
                          <a:effectLst/>
                          <a:latin typeface="Calibri" panose="020F0502020204030204" pitchFamily="34" charset="0"/>
                        </a:rPr>
                        <a:t>1.26</a:t>
                      </a:r>
                    </a:p>
                  </a:txBody>
                  <a:tcPr marL="6539" marR="6539" marT="65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chemeClr val="bg1"/>
                          </a:solidFill>
                          <a:effectLst/>
                          <a:latin typeface="Calibri" panose="020F0502020204030204" pitchFamily="34" charset="0"/>
                        </a:rPr>
                        <a:t>1</a:t>
                      </a:r>
                    </a:p>
                  </a:txBody>
                  <a:tcPr marL="6539" marR="6539" marT="65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chemeClr val="bg1"/>
                          </a:solidFill>
                          <a:effectLst/>
                          <a:latin typeface="Calibri" panose="020F0502020204030204" pitchFamily="34" charset="0"/>
                        </a:rPr>
                        <a:t>0.11</a:t>
                      </a:r>
                    </a:p>
                  </a:txBody>
                  <a:tcPr marL="6539" marR="6539" marT="653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34920">
                <a:tc>
                  <a:txBody>
                    <a:bodyPr/>
                    <a:lstStyle/>
                    <a:p>
                      <a:pPr algn="l" fontAlgn="b"/>
                      <a:r>
                        <a:rPr lang="en-US" sz="1100" b="0" i="0" u="none" strike="noStrike" dirty="0">
                          <a:solidFill>
                            <a:schemeClr val="bg1"/>
                          </a:solidFill>
                          <a:effectLst/>
                          <a:latin typeface="Calibri" panose="020F0502020204030204" pitchFamily="34" charset="0"/>
                        </a:rPr>
                        <a:t>Project-Based Section 8</a:t>
                      </a:r>
                    </a:p>
                  </a:txBody>
                  <a:tcPr marL="6539" marR="6539" marT="6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515</a:t>
                      </a:r>
                    </a:p>
                  </a:txBody>
                  <a:tcPr marL="6539" marR="6539" marT="653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53.87</a:t>
                      </a:r>
                    </a:p>
                  </a:txBody>
                  <a:tcPr marL="6539" marR="6539" marT="6539" marB="0" anchor="b">
                    <a:lnL>
                      <a:noFill/>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355</a:t>
                      </a:r>
                    </a:p>
                  </a:txBody>
                  <a:tcPr marL="6539" marR="6539" marT="6539" marB="0" anchor="b">
                    <a:lnL>
                      <a:noFill/>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37.13</a:t>
                      </a:r>
                    </a:p>
                  </a:txBody>
                  <a:tcPr marL="6539" marR="6539" marT="6539" marB="0" anchor="b">
                    <a:lnL>
                      <a:noFill/>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49</a:t>
                      </a:r>
                    </a:p>
                  </a:txBody>
                  <a:tcPr marL="6539" marR="6539" marT="6539" marB="0" anchor="b">
                    <a:lnL>
                      <a:noFill/>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5.13</a:t>
                      </a:r>
                    </a:p>
                  </a:txBody>
                  <a:tcPr marL="6539" marR="6539" marT="6539" marB="0" anchor="b">
                    <a:lnL>
                      <a:noFill/>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33</a:t>
                      </a:r>
                    </a:p>
                  </a:txBody>
                  <a:tcPr marL="6539" marR="6539" marT="6539" marB="0" anchor="b">
                    <a:lnL>
                      <a:noFill/>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3.45</a:t>
                      </a:r>
                    </a:p>
                  </a:txBody>
                  <a:tcPr marL="6539" marR="6539" marT="6539" marB="0" anchor="b">
                    <a:lnL>
                      <a:noFill/>
                    </a:lnL>
                    <a:lnR w="6350" cap="flat" cmpd="sng" algn="ctr">
                      <a:solidFill>
                        <a:srgbClr val="000000"/>
                      </a:solidFill>
                      <a:prstDash val="solid"/>
                      <a:round/>
                      <a:headEnd type="none" w="med" len="med"/>
                      <a:tailEnd type="none" w="med" len="med"/>
                    </a:lnR>
                    <a:lnT>
                      <a:noFill/>
                    </a:lnT>
                    <a:lnB>
                      <a:noFill/>
                    </a:lnB>
                  </a:tcPr>
                </a:tc>
              </a:tr>
              <a:tr h="234920">
                <a:tc>
                  <a:txBody>
                    <a:bodyPr/>
                    <a:lstStyle/>
                    <a:p>
                      <a:pPr algn="l" fontAlgn="b"/>
                      <a:r>
                        <a:rPr lang="en-US" sz="1100" b="0" i="0" u="none" strike="noStrike" dirty="0">
                          <a:solidFill>
                            <a:schemeClr val="bg1"/>
                          </a:solidFill>
                          <a:effectLst/>
                          <a:latin typeface="Calibri" panose="020F0502020204030204" pitchFamily="34" charset="0"/>
                        </a:rPr>
                        <a:t>Other Multifamily</a:t>
                      </a:r>
                    </a:p>
                  </a:txBody>
                  <a:tcPr marL="6539" marR="6539" marT="6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120</a:t>
                      </a:r>
                    </a:p>
                  </a:txBody>
                  <a:tcPr marL="6539" marR="6539" marT="653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76.92</a:t>
                      </a:r>
                    </a:p>
                  </a:txBody>
                  <a:tcPr marL="6539" marR="6539" marT="6539" marB="0" anchor="b">
                    <a:lnL>
                      <a:noFill/>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32</a:t>
                      </a:r>
                    </a:p>
                  </a:txBody>
                  <a:tcPr marL="6539" marR="6539" marT="6539" marB="0" anchor="b">
                    <a:lnL>
                      <a:noFill/>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20.51</a:t>
                      </a:r>
                    </a:p>
                  </a:txBody>
                  <a:tcPr marL="6539" marR="6539" marT="6539" marB="0" anchor="b">
                    <a:lnL>
                      <a:noFill/>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0</a:t>
                      </a:r>
                    </a:p>
                  </a:txBody>
                  <a:tcPr marL="6539" marR="6539" marT="6539" marB="0" anchor="b">
                    <a:lnL>
                      <a:noFill/>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0.00</a:t>
                      </a:r>
                    </a:p>
                  </a:txBody>
                  <a:tcPr marL="6539" marR="6539" marT="6539" marB="0" anchor="b">
                    <a:lnL>
                      <a:noFill/>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3</a:t>
                      </a:r>
                    </a:p>
                  </a:txBody>
                  <a:tcPr marL="6539" marR="6539" marT="6539" marB="0" anchor="b">
                    <a:lnL>
                      <a:noFill/>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1.92</a:t>
                      </a:r>
                    </a:p>
                  </a:txBody>
                  <a:tcPr marL="6539" marR="6539" marT="6539" marB="0" anchor="b">
                    <a:lnL>
                      <a:noFill/>
                    </a:lnL>
                    <a:lnR w="6350" cap="flat" cmpd="sng" algn="ctr">
                      <a:solidFill>
                        <a:srgbClr val="000000"/>
                      </a:solidFill>
                      <a:prstDash val="solid"/>
                      <a:round/>
                      <a:headEnd type="none" w="med" len="med"/>
                      <a:tailEnd type="none" w="med" len="med"/>
                    </a:lnR>
                    <a:lnT>
                      <a:noFill/>
                    </a:lnT>
                    <a:lnB>
                      <a:noFill/>
                    </a:lnB>
                  </a:tcPr>
                </a:tc>
              </a:tr>
              <a:tr h="234920">
                <a:tc>
                  <a:txBody>
                    <a:bodyPr/>
                    <a:lstStyle/>
                    <a:p>
                      <a:pPr algn="l" fontAlgn="b"/>
                      <a:r>
                        <a:rPr lang="en-US" sz="1100" b="0" i="0" u="none" strike="noStrike" dirty="0">
                          <a:solidFill>
                            <a:schemeClr val="bg1"/>
                          </a:solidFill>
                          <a:effectLst/>
                          <a:latin typeface="Calibri" panose="020F0502020204030204" pitchFamily="34" charset="0"/>
                        </a:rPr>
                        <a:t>HCV Program</a:t>
                      </a:r>
                    </a:p>
                  </a:txBody>
                  <a:tcPr marL="6539" marR="6539" marT="6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bg1"/>
                          </a:solidFill>
                          <a:effectLst/>
                          <a:latin typeface="Calibri" panose="020F0502020204030204" pitchFamily="34" charset="0"/>
                        </a:rPr>
                        <a:t>241</a:t>
                      </a:r>
                    </a:p>
                  </a:txBody>
                  <a:tcPr marL="6539" marR="6539" marT="653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bg1"/>
                          </a:solidFill>
                          <a:effectLst/>
                          <a:latin typeface="Calibri" panose="020F0502020204030204" pitchFamily="34" charset="0"/>
                        </a:rPr>
                        <a:t>18.34</a:t>
                      </a:r>
                    </a:p>
                  </a:txBody>
                  <a:tcPr marL="6539" marR="6539" marT="65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bg1"/>
                          </a:solidFill>
                          <a:effectLst/>
                          <a:latin typeface="Calibri" panose="020F0502020204030204" pitchFamily="34" charset="0"/>
                        </a:rPr>
                        <a:t>1,028</a:t>
                      </a:r>
                    </a:p>
                  </a:txBody>
                  <a:tcPr marL="6539" marR="6539" marT="65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bg1"/>
                          </a:solidFill>
                          <a:effectLst/>
                          <a:latin typeface="Calibri" panose="020F0502020204030204" pitchFamily="34" charset="0"/>
                        </a:rPr>
                        <a:t>78.23</a:t>
                      </a:r>
                    </a:p>
                  </a:txBody>
                  <a:tcPr marL="6539" marR="6539" marT="65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bg1"/>
                          </a:solidFill>
                          <a:effectLst/>
                          <a:latin typeface="Calibri" panose="020F0502020204030204" pitchFamily="34" charset="0"/>
                        </a:rPr>
                        <a:t>41</a:t>
                      </a:r>
                    </a:p>
                  </a:txBody>
                  <a:tcPr marL="6539" marR="6539" marT="65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bg1"/>
                          </a:solidFill>
                          <a:effectLst/>
                          <a:latin typeface="Calibri" panose="020F0502020204030204" pitchFamily="34" charset="0"/>
                        </a:rPr>
                        <a:t>3.12</a:t>
                      </a:r>
                    </a:p>
                  </a:txBody>
                  <a:tcPr marL="6539" marR="6539" marT="65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bg1"/>
                          </a:solidFill>
                          <a:effectLst/>
                          <a:latin typeface="Calibri" panose="020F0502020204030204" pitchFamily="34" charset="0"/>
                        </a:rPr>
                        <a:t>2</a:t>
                      </a:r>
                    </a:p>
                  </a:txBody>
                  <a:tcPr marL="6539" marR="6539" marT="65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bg1"/>
                          </a:solidFill>
                          <a:effectLst/>
                          <a:latin typeface="Calibri" panose="020F0502020204030204" pitchFamily="34" charset="0"/>
                        </a:rPr>
                        <a:t>0.15</a:t>
                      </a:r>
                    </a:p>
                  </a:txBody>
                  <a:tcPr marL="6539" marR="6539" marT="653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8118">
                <a:tc>
                  <a:txBody>
                    <a:bodyPr/>
                    <a:lstStyle/>
                    <a:p>
                      <a:pPr algn="l" fontAlgn="b"/>
                      <a:r>
                        <a:rPr lang="en-US" sz="1100" b="1" i="0" u="none" strike="noStrike" dirty="0">
                          <a:solidFill>
                            <a:srgbClr val="000000"/>
                          </a:solidFill>
                          <a:effectLst/>
                          <a:latin typeface="Calibri" panose="020F0502020204030204" pitchFamily="34" charset="0"/>
                        </a:rPr>
                        <a:t>0-30% of AMI</a:t>
                      </a:r>
                    </a:p>
                  </a:txBody>
                  <a:tcPr marL="6539" marR="6539" marT="6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4,465</a:t>
                      </a:r>
                    </a:p>
                  </a:txBody>
                  <a:tcPr marL="6539" marR="6539" marT="653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56.16</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2,739</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34.45</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405</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5.09</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25</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0.31</a:t>
                      </a:r>
                    </a:p>
                  </a:txBody>
                  <a:tcPr marL="6539" marR="6539" marT="653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28118">
                <a:tc>
                  <a:txBody>
                    <a:bodyPr/>
                    <a:lstStyle/>
                    <a:p>
                      <a:pPr algn="l" fontAlgn="b"/>
                      <a:r>
                        <a:rPr lang="en-US" sz="1100" b="1" i="0" u="none" strike="noStrike" dirty="0">
                          <a:solidFill>
                            <a:srgbClr val="000000"/>
                          </a:solidFill>
                          <a:effectLst/>
                          <a:latin typeface="Calibri" panose="020F0502020204030204" pitchFamily="34" charset="0"/>
                        </a:rPr>
                        <a:t>0-50% of AMI</a:t>
                      </a:r>
                    </a:p>
                  </a:txBody>
                  <a:tcPr marL="6539" marR="6539" marT="6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7,350</a:t>
                      </a:r>
                    </a:p>
                  </a:txBody>
                  <a:tcPr marL="6539" marR="6539" marT="653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54.06</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4,199</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30.89</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880</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6.47</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60</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0.44</a:t>
                      </a:r>
                    </a:p>
                  </a:txBody>
                  <a:tcPr marL="6539" marR="6539" marT="653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28118">
                <a:tc>
                  <a:txBody>
                    <a:bodyPr/>
                    <a:lstStyle/>
                    <a:p>
                      <a:pPr algn="l" fontAlgn="b"/>
                      <a:r>
                        <a:rPr lang="en-US" sz="1100" b="1" i="0" u="none" strike="noStrike" dirty="0">
                          <a:solidFill>
                            <a:srgbClr val="000000"/>
                          </a:solidFill>
                          <a:effectLst/>
                          <a:latin typeface="Calibri" panose="020F0502020204030204" pitchFamily="34" charset="0"/>
                        </a:rPr>
                        <a:t>0-80% of AMI</a:t>
                      </a:r>
                    </a:p>
                  </a:txBody>
                  <a:tcPr marL="6539" marR="6539" marT="6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13,120</a:t>
                      </a:r>
                    </a:p>
                  </a:txBody>
                  <a:tcPr marL="6539" marR="6539" marT="653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59.99</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6,069</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27.75</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1,360</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6.22</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0.46</a:t>
                      </a:r>
                    </a:p>
                  </a:txBody>
                  <a:tcPr marL="6539" marR="6539" marT="653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55602">
                <a:tc>
                  <a:txBody>
                    <a:bodyPr/>
                    <a:lstStyle/>
                    <a:p>
                      <a:pPr algn="l" fontAlgn="b"/>
                      <a:r>
                        <a:rPr lang="en-US" sz="1100" b="1" i="0" u="none" strike="noStrike" dirty="0">
                          <a:solidFill>
                            <a:srgbClr val="000000"/>
                          </a:solidFill>
                          <a:effectLst/>
                          <a:latin typeface="Calibri" panose="020F0502020204030204" pitchFamily="34" charset="0"/>
                        </a:rPr>
                        <a:t>(Wilmington, NC CDBG, HOME) Jurisdiction</a:t>
                      </a:r>
                    </a:p>
                  </a:txBody>
                  <a:tcPr marL="6539" marR="6539" marT="6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77,998</a:t>
                      </a:r>
                    </a:p>
                  </a:txBody>
                  <a:tcPr marL="6539" marR="6539" marT="653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71.26</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21,056</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19.24</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6,592</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6.02</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1,355</a:t>
                      </a:r>
                    </a:p>
                  </a:txBody>
                  <a:tcPr marL="6539" marR="6539" marT="65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1.24</a:t>
                      </a:r>
                    </a:p>
                  </a:txBody>
                  <a:tcPr marL="6539" marR="6539" marT="653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72109">
                <a:tc gridSpan="9">
                  <a:txBody>
                    <a:bodyPr/>
                    <a:lstStyle/>
                    <a:p>
                      <a:pPr algn="l" fontAlgn="b"/>
                      <a:r>
                        <a:rPr lang="en-US" sz="1100" b="0" i="0" u="none" strike="noStrike" dirty="0">
                          <a:solidFill>
                            <a:srgbClr val="000000"/>
                          </a:solidFill>
                          <a:effectLst/>
                          <a:latin typeface="Calibri" panose="020F0502020204030204" pitchFamily="34" charset="0"/>
                        </a:rPr>
                        <a:t>Note 1: Data Sources: Decennial Census; APSH; CHAS</a:t>
                      </a:r>
                    </a:p>
                  </a:txBody>
                  <a:tcPr marL="6539" marR="6539" marT="653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2109">
                <a:tc gridSpan="9">
                  <a:txBody>
                    <a:bodyPr/>
                    <a:lstStyle/>
                    <a:p>
                      <a:pPr algn="l" fontAlgn="b"/>
                      <a:r>
                        <a:rPr lang="en-US" sz="1100" b="0" i="0" u="none" strike="noStrike" dirty="0">
                          <a:solidFill>
                            <a:srgbClr val="000000"/>
                          </a:solidFill>
                          <a:effectLst/>
                          <a:latin typeface="Calibri" panose="020F0502020204030204" pitchFamily="34" charset="0"/>
                        </a:rPr>
                        <a:t>Note 2: #s presented are numbers of households not individuals.</a:t>
                      </a:r>
                    </a:p>
                  </a:txBody>
                  <a:tcPr marL="6539" marR="6539" marT="653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9910">
                <a:tc gridSpan="9">
                  <a:txBody>
                    <a:bodyPr/>
                    <a:lstStyle/>
                    <a:p>
                      <a:pPr algn="l" fontAlgn="b"/>
                      <a:r>
                        <a:rPr lang="en-US" sz="1100" b="0" i="0" u="sng" strike="noStrike" dirty="0">
                          <a:solidFill>
                            <a:srgbClr val="0645AD"/>
                          </a:solidFill>
                          <a:effectLst/>
                          <a:latin typeface="Calibri" panose="020F0502020204030204" pitchFamily="34" charset="0"/>
                          <a:hlinkClick r:id="rId3"/>
                        </a:rPr>
                        <a:t>Note 3: Refer to the Data Documentation for details (www.hudexchange.info).</a:t>
                      </a:r>
                      <a:endParaRPr lang="en-US" sz="1100" b="0" i="0" u="sng" strike="noStrike" dirty="0">
                        <a:solidFill>
                          <a:srgbClr val="0645AD"/>
                        </a:solidFill>
                        <a:effectLst/>
                        <a:latin typeface="Calibri" panose="020F0502020204030204" pitchFamily="34" charset="0"/>
                      </a:endParaRPr>
                    </a:p>
                  </a:txBody>
                  <a:tcPr marL="6539" marR="6539" marT="653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 xmlns:p14="http://schemas.microsoft.com/office/powerpoint/2010/main" val="1079099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solidFill>
              </a:rPr>
              <a:t>Disability by Type</a:t>
            </a:r>
            <a:endParaRPr lang="en-US"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248349994"/>
              </p:ext>
            </p:extLst>
          </p:nvPr>
        </p:nvGraphicFramePr>
        <p:xfrm>
          <a:off x="838201" y="1846606"/>
          <a:ext cx="7543798" cy="3698187"/>
        </p:xfrm>
        <a:graphic>
          <a:graphicData uri="http://schemas.openxmlformats.org/drawingml/2006/table">
            <a:tbl>
              <a:tblPr/>
              <a:tblGrid>
                <a:gridCol w="2522278"/>
                <a:gridCol w="1255380"/>
                <a:gridCol w="1255380"/>
                <a:gridCol w="1255380"/>
                <a:gridCol w="1255380"/>
              </a:tblGrid>
              <a:tr h="241862">
                <a:tc>
                  <a:txBody>
                    <a:bodyPr/>
                    <a:lstStyle/>
                    <a:p>
                      <a:pPr algn="l" fontAlgn="b"/>
                      <a:r>
                        <a:rPr lang="en-US" sz="1500" b="1" i="0" u="none" strike="noStrike" dirty="0">
                          <a:solidFill>
                            <a:schemeClr val="bg1"/>
                          </a:solidFill>
                          <a:effectLst/>
                          <a:latin typeface="Calibri" panose="020F0502020204030204" pitchFamily="34" charset="0"/>
                        </a:rPr>
                        <a:t>Table 13 - Disability by Type</a:t>
                      </a:r>
                    </a:p>
                  </a:txBody>
                  <a:tcPr marL="8638" marR="8638" marT="86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chemeClr val="bg1"/>
                          </a:solidFill>
                          <a:effectLst/>
                          <a:latin typeface="Calibri" panose="020F0502020204030204" pitchFamily="34" charset="0"/>
                        </a:rPr>
                        <a:t> </a:t>
                      </a:r>
                    </a:p>
                  </a:txBody>
                  <a:tcPr marL="8638" marR="8638" marT="86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dirty="0">
                          <a:solidFill>
                            <a:schemeClr val="bg1"/>
                          </a:solidFill>
                          <a:effectLst/>
                          <a:latin typeface="Calibri" panose="020F0502020204030204" pitchFamily="34" charset="0"/>
                        </a:rPr>
                        <a:t> </a:t>
                      </a:r>
                    </a:p>
                  </a:txBody>
                  <a:tcPr marL="8638" marR="8638" marT="86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chemeClr val="bg1"/>
                          </a:solidFill>
                          <a:effectLst/>
                          <a:latin typeface="Calibri" panose="020F0502020204030204" pitchFamily="34" charset="0"/>
                        </a:rPr>
                        <a:t> </a:t>
                      </a:r>
                    </a:p>
                  </a:txBody>
                  <a:tcPr marL="8638" marR="8638" marT="86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dirty="0">
                          <a:solidFill>
                            <a:schemeClr val="bg1"/>
                          </a:solidFill>
                          <a:effectLst/>
                          <a:latin typeface="Calibri" panose="020F0502020204030204" pitchFamily="34" charset="0"/>
                        </a:rPr>
                        <a:t> </a:t>
                      </a:r>
                    </a:p>
                  </a:txBody>
                  <a:tcPr marL="8638" marR="8638" marT="8638" marB="0" anchor="b">
                    <a:lnL>
                      <a:noFill/>
                    </a:lnL>
                    <a:lnR>
                      <a:noFill/>
                    </a:lnR>
                    <a:lnT>
                      <a:noFill/>
                    </a:lnT>
                    <a:lnB w="6350" cap="flat" cmpd="sng" algn="ctr">
                      <a:solidFill>
                        <a:srgbClr val="000000"/>
                      </a:solidFill>
                      <a:prstDash val="solid"/>
                      <a:round/>
                      <a:headEnd type="none" w="med" len="med"/>
                      <a:tailEnd type="none" w="med" len="med"/>
                    </a:lnB>
                  </a:tcPr>
                </a:tc>
              </a:tr>
              <a:tr h="496969">
                <a:tc>
                  <a:txBody>
                    <a:bodyPr/>
                    <a:lstStyle/>
                    <a:p>
                      <a:pPr algn="l" fontAlgn="b"/>
                      <a:r>
                        <a:rPr lang="en-US" sz="1500" b="0" i="0" u="none" strike="noStrike" dirty="0">
                          <a:solidFill>
                            <a:schemeClr val="bg1"/>
                          </a:solidFill>
                          <a:effectLst/>
                          <a:latin typeface="Calibri" panose="020F0502020204030204" pitchFamily="34" charset="0"/>
                        </a:rPr>
                        <a:t> </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500" b="1" i="0" u="none" strike="noStrike" dirty="0">
                          <a:solidFill>
                            <a:schemeClr val="bg1"/>
                          </a:solidFill>
                          <a:effectLst/>
                          <a:latin typeface="Calibri" panose="020F0502020204030204" pitchFamily="34" charset="0"/>
                        </a:rPr>
                        <a:t>(Wilmington, NC CDBG, HOME) Jurisdiction</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500" b="1" i="0" u="none" strike="noStrike" dirty="0">
                          <a:solidFill>
                            <a:schemeClr val="bg1"/>
                          </a:solidFill>
                          <a:effectLst/>
                          <a:latin typeface="Calibri" panose="020F0502020204030204" pitchFamily="34" charset="0"/>
                        </a:rPr>
                        <a:t>(Wilmington, NC CBSA) Region</a:t>
                      </a:r>
                    </a:p>
                  </a:txBody>
                  <a:tcPr marL="8638" marR="8638" marT="86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41862">
                <a:tc>
                  <a:txBody>
                    <a:bodyPr/>
                    <a:lstStyle/>
                    <a:p>
                      <a:pPr algn="l" fontAlgn="b"/>
                      <a:r>
                        <a:rPr lang="en-US" sz="1500" b="1" i="0" u="none" strike="noStrike" dirty="0">
                          <a:solidFill>
                            <a:srgbClr val="000000"/>
                          </a:solidFill>
                          <a:effectLst/>
                          <a:latin typeface="Calibri" panose="020F0502020204030204" pitchFamily="34" charset="0"/>
                        </a:rPr>
                        <a:t>Disability Type</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500" b="1" i="0" u="none" strike="noStrike" dirty="0">
                          <a:solidFill>
                            <a:srgbClr val="000000"/>
                          </a:solidFill>
                          <a:effectLst/>
                          <a:latin typeface="Calibri" panose="020F0502020204030204" pitchFamily="34" charset="0"/>
                        </a:rPr>
                        <a:t>#</a:t>
                      </a:r>
                    </a:p>
                  </a:txBody>
                  <a:tcPr marL="8638" marR="8638" marT="86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500" b="1" i="0" u="none" strike="noStrike" dirty="0">
                          <a:solidFill>
                            <a:srgbClr val="000000"/>
                          </a:solidFill>
                          <a:effectLst/>
                          <a:latin typeface="Calibri" panose="020F0502020204030204" pitchFamily="34" charset="0"/>
                        </a:rPr>
                        <a:t>%</a:t>
                      </a:r>
                    </a:p>
                  </a:txBody>
                  <a:tcPr marL="8638" marR="8638" marT="86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500" b="1" i="0" u="none" strike="noStrike" dirty="0">
                          <a:solidFill>
                            <a:srgbClr val="000000"/>
                          </a:solidFill>
                          <a:effectLst/>
                          <a:latin typeface="Calibri" panose="020F0502020204030204" pitchFamily="34" charset="0"/>
                        </a:rPr>
                        <a:t>#</a:t>
                      </a:r>
                    </a:p>
                  </a:txBody>
                  <a:tcPr marL="8638" marR="8638" marT="86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500" b="1" i="0" u="none" strike="noStrike" dirty="0">
                          <a:solidFill>
                            <a:srgbClr val="000000"/>
                          </a:solidFill>
                          <a:effectLst/>
                          <a:latin typeface="Calibri" panose="020F0502020204030204" pitchFamily="34" charset="0"/>
                        </a:rPr>
                        <a:t>%</a:t>
                      </a:r>
                    </a:p>
                  </a:txBody>
                  <a:tcPr marL="8638" marR="8638" marT="86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41862">
                <a:tc>
                  <a:txBody>
                    <a:bodyPr/>
                    <a:lstStyle/>
                    <a:p>
                      <a:pPr algn="l" fontAlgn="b"/>
                      <a:r>
                        <a:rPr lang="en-US" sz="1500" b="0" i="0" u="none" strike="noStrike" dirty="0">
                          <a:solidFill>
                            <a:schemeClr val="bg1"/>
                          </a:solidFill>
                          <a:effectLst/>
                          <a:latin typeface="Calibri" panose="020F0502020204030204" pitchFamily="34" charset="0"/>
                        </a:rPr>
                        <a:t>Hearing difficulty</a:t>
                      </a:r>
                    </a:p>
                  </a:txBody>
                  <a:tcPr marL="155483"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500" b="0" i="0" u="none" strike="noStrike" dirty="0">
                          <a:solidFill>
                            <a:schemeClr val="bg1"/>
                          </a:solidFill>
                          <a:effectLst/>
                          <a:latin typeface="Calibri" panose="020F0502020204030204" pitchFamily="34" charset="0"/>
                        </a:rPr>
                        <a:t>3,681</a:t>
                      </a:r>
                    </a:p>
                  </a:txBody>
                  <a:tcPr marL="8638" marR="8638" marT="86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500" b="0" i="0" u="none" strike="noStrike" dirty="0">
                          <a:solidFill>
                            <a:schemeClr val="bg1"/>
                          </a:solidFill>
                          <a:effectLst/>
                          <a:latin typeface="Calibri" panose="020F0502020204030204" pitchFamily="34" charset="0"/>
                        </a:rPr>
                        <a:t>3.59</a:t>
                      </a:r>
                    </a:p>
                  </a:txBody>
                  <a:tcPr marL="8638" marR="8638" marT="86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500" b="0" i="0" u="none" strike="noStrike" dirty="0">
                          <a:solidFill>
                            <a:schemeClr val="bg1"/>
                          </a:solidFill>
                          <a:effectLst/>
                          <a:latin typeface="Calibri" panose="020F0502020204030204" pitchFamily="34" charset="0"/>
                        </a:rPr>
                        <a:t>9,749</a:t>
                      </a:r>
                    </a:p>
                  </a:txBody>
                  <a:tcPr marL="8638" marR="8638" marT="86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500" b="0" i="0" u="none" strike="noStrike" dirty="0">
                          <a:solidFill>
                            <a:schemeClr val="bg1"/>
                          </a:solidFill>
                          <a:effectLst/>
                          <a:latin typeface="Calibri" panose="020F0502020204030204" pitchFamily="34" charset="0"/>
                        </a:rPr>
                        <a:t>4.04</a:t>
                      </a:r>
                    </a:p>
                  </a:txBody>
                  <a:tcPr marL="8638" marR="8638" marT="86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1862">
                <a:tc>
                  <a:txBody>
                    <a:bodyPr/>
                    <a:lstStyle/>
                    <a:p>
                      <a:pPr algn="l" fontAlgn="b"/>
                      <a:r>
                        <a:rPr lang="en-US" sz="1500" b="0" i="0" u="none" strike="noStrike" dirty="0">
                          <a:solidFill>
                            <a:schemeClr val="bg1"/>
                          </a:solidFill>
                          <a:effectLst/>
                          <a:latin typeface="Calibri" panose="020F0502020204030204" pitchFamily="34" charset="0"/>
                        </a:rPr>
                        <a:t>Vision difficulty</a:t>
                      </a:r>
                    </a:p>
                  </a:txBody>
                  <a:tcPr marL="155483"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500" b="0" i="0" u="none" strike="noStrike" dirty="0">
                          <a:solidFill>
                            <a:schemeClr val="bg1"/>
                          </a:solidFill>
                          <a:effectLst/>
                          <a:latin typeface="Calibri" panose="020F0502020204030204" pitchFamily="34" charset="0"/>
                        </a:rPr>
                        <a:t>2,601</a:t>
                      </a:r>
                    </a:p>
                  </a:txBody>
                  <a:tcPr marL="8638" marR="8638" marT="86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500" b="0" i="0" u="none" strike="noStrike" dirty="0">
                          <a:solidFill>
                            <a:schemeClr val="bg1"/>
                          </a:solidFill>
                          <a:effectLst/>
                          <a:latin typeface="Calibri" panose="020F0502020204030204" pitchFamily="34" charset="0"/>
                        </a:rPr>
                        <a:t>2.53</a:t>
                      </a:r>
                    </a:p>
                  </a:txBody>
                  <a:tcPr marL="8638" marR="8638" marT="86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500" b="0" i="0" u="none" strike="noStrike" dirty="0">
                          <a:solidFill>
                            <a:schemeClr val="bg1"/>
                          </a:solidFill>
                          <a:effectLst/>
                          <a:latin typeface="Calibri" panose="020F0502020204030204" pitchFamily="34" charset="0"/>
                        </a:rPr>
                        <a:t>5,634</a:t>
                      </a:r>
                    </a:p>
                  </a:txBody>
                  <a:tcPr marL="8638" marR="8638" marT="86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500" b="0" i="0" u="none" strike="noStrike" dirty="0">
                          <a:solidFill>
                            <a:schemeClr val="bg1"/>
                          </a:solidFill>
                          <a:effectLst/>
                          <a:latin typeface="Calibri" panose="020F0502020204030204" pitchFamily="34" charset="0"/>
                        </a:rPr>
                        <a:t>2.34</a:t>
                      </a:r>
                    </a:p>
                  </a:txBody>
                  <a:tcPr marL="8638" marR="8638" marT="8638" marB="0" anchor="b">
                    <a:lnL>
                      <a:noFill/>
                    </a:lnL>
                    <a:lnR w="6350" cap="flat" cmpd="sng" algn="ctr">
                      <a:solidFill>
                        <a:srgbClr val="000000"/>
                      </a:solidFill>
                      <a:prstDash val="solid"/>
                      <a:round/>
                      <a:headEnd type="none" w="med" len="med"/>
                      <a:tailEnd type="none" w="med" len="med"/>
                    </a:lnR>
                    <a:lnT>
                      <a:noFill/>
                    </a:lnT>
                    <a:lnB>
                      <a:noFill/>
                    </a:lnB>
                  </a:tcPr>
                </a:tc>
              </a:tr>
              <a:tr h="241862">
                <a:tc>
                  <a:txBody>
                    <a:bodyPr/>
                    <a:lstStyle/>
                    <a:p>
                      <a:pPr algn="l" fontAlgn="b"/>
                      <a:r>
                        <a:rPr lang="en-US" sz="1500" b="0" i="0" u="none" strike="noStrike" dirty="0">
                          <a:solidFill>
                            <a:schemeClr val="bg1"/>
                          </a:solidFill>
                          <a:effectLst/>
                          <a:latin typeface="Calibri" panose="020F0502020204030204" pitchFamily="34" charset="0"/>
                        </a:rPr>
                        <a:t>Cognitive difficulty</a:t>
                      </a:r>
                    </a:p>
                  </a:txBody>
                  <a:tcPr marL="155483"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500" b="0" i="0" u="none" strike="noStrike" dirty="0">
                          <a:solidFill>
                            <a:schemeClr val="bg1"/>
                          </a:solidFill>
                          <a:effectLst/>
                          <a:latin typeface="Calibri" panose="020F0502020204030204" pitchFamily="34" charset="0"/>
                        </a:rPr>
                        <a:t>5,292</a:t>
                      </a:r>
                    </a:p>
                  </a:txBody>
                  <a:tcPr marL="8638" marR="8638" marT="86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500" b="0" i="0" u="none" strike="noStrike" dirty="0">
                          <a:solidFill>
                            <a:schemeClr val="bg1"/>
                          </a:solidFill>
                          <a:effectLst/>
                          <a:latin typeface="Calibri" panose="020F0502020204030204" pitchFamily="34" charset="0"/>
                        </a:rPr>
                        <a:t>5.16</a:t>
                      </a:r>
                    </a:p>
                  </a:txBody>
                  <a:tcPr marL="8638" marR="8638" marT="86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500" b="0" i="0" u="none" strike="noStrike" dirty="0">
                          <a:solidFill>
                            <a:schemeClr val="bg1"/>
                          </a:solidFill>
                          <a:effectLst/>
                          <a:latin typeface="Calibri" panose="020F0502020204030204" pitchFamily="34" charset="0"/>
                        </a:rPr>
                        <a:t>11,888</a:t>
                      </a:r>
                    </a:p>
                  </a:txBody>
                  <a:tcPr marL="8638" marR="8638" marT="86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500" b="0" i="0" u="none" strike="noStrike" dirty="0">
                          <a:solidFill>
                            <a:schemeClr val="bg1"/>
                          </a:solidFill>
                          <a:effectLst/>
                          <a:latin typeface="Calibri" panose="020F0502020204030204" pitchFamily="34" charset="0"/>
                        </a:rPr>
                        <a:t>4.93</a:t>
                      </a:r>
                    </a:p>
                  </a:txBody>
                  <a:tcPr marL="8638" marR="8638" marT="8638" marB="0" anchor="b">
                    <a:lnL>
                      <a:noFill/>
                    </a:lnL>
                    <a:lnR w="6350" cap="flat" cmpd="sng" algn="ctr">
                      <a:solidFill>
                        <a:srgbClr val="000000"/>
                      </a:solidFill>
                      <a:prstDash val="solid"/>
                      <a:round/>
                      <a:headEnd type="none" w="med" len="med"/>
                      <a:tailEnd type="none" w="med" len="med"/>
                    </a:lnR>
                    <a:lnT>
                      <a:noFill/>
                    </a:lnT>
                    <a:lnB>
                      <a:noFill/>
                    </a:lnB>
                  </a:tcPr>
                </a:tc>
              </a:tr>
              <a:tr h="241862">
                <a:tc>
                  <a:txBody>
                    <a:bodyPr/>
                    <a:lstStyle/>
                    <a:p>
                      <a:pPr algn="l" fontAlgn="b"/>
                      <a:r>
                        <a:rPr lang="en-US" sz="1500" b="0" i="0" u="none" strike="noStrike" dirty="0">
                          <a:solidFill>
                            <a:schemeClr val="bg1"/>
                          </a:solidFill>
                          <a:effectLst/>
                          <a:latin typeface="Calibri" panose="020F0502020204030204" pitchFamily="34" charset="0"/>
                        </a:rPr>
                        <a:t>Ambulatory difficulty</a:t>
                      </a:r>
                    </a:p>
                  </a:txBody>
                  <a:tcPr marL="155483"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500" b="0" i="0" u="none" strike="noStrike" dirty="0">
                          <a:solidFill>
                            <a:schemeClr val="bg1"/>
                          </a:solidFill>
                          <a:effectLst/>
                          <a:latin typeface="Calibri" panose="020F0502020204030204" pitchFamily="34" charset="0"/>
                        </a:rPr>
                        <a:t>7,696</a:t>
                      </a:r>
                    </a:p>
                  </a:txBody>
                  <a:tcPr marL="8638" marR="8638" marT="86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500" b="0" i="0" u="none" strike="noStrike" dirty="0">
                          <a:solidFill>
                            <a:schemeClr val="bg1"/>
                          </a:solidFill>
                          <a:effectLst/>
                          <a:latin typeface="Calibri" panose="020F0502020204030204" pitchFamily="34" charset="0"/>
                        </a:rPr>
                        <a:t>7.50</a:t>
                      </a:r>
                    </a:p>
                  </a:txBody>
                  <a:tcPr marL="8638" marR="8638" marT="86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500" b="0" i="0" u="none" strike="noStrike" dirty="0">
                          <a:solidFill>
                            <a:schemeClr val="bg1"/>
                          </a:solidFill>
                          <a:effectLst/>
                          <a:latin typeface="Calibri" panose="020F0502020204030204" pitchFamily="34" charset="0"/>
                        </a:rPr>
                        <a:t>18,899</a:t>
                      </a:r>
                    </a:p>
                  </a:txBody>
                  <a:tcPr marL="8638" marR="8638" marT="86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500" b="0" i="0" u="none" strike="noStrike" dirty="0">
                          <a:solidFill>
                            <a:schemeClr val="bg1"/>
                          </a:solidFill>
                          <a:effectLst/>
                          <a:latin typeface="Calibri" panose="020F0502020204030204" pitchFamily="34" charset="0"/>
                        </a:rPr>
                        <a:t>7.83</a:t>
                      </a:r>
                    </a:p>
                  </a:txBody>
                  <a:tcPr marL="8638" marR="8638" marT="8638" marB="0" anchor="b">
                    <a:lnL>
                      <a:noFill/>
                    </a:lnL>
                    <a:lnR w="6350" cap="flat" cmpd="sng" algn="ctr">
                      <a:solidFill>
                        <a:srgbClr val="000000"/>
                      </a:solidFill>
                      <a:prstDash val="solid"/>
                      <a:round/>
                      <a:headEnd type="none" w="med" len="med"/>
                      <a:tailEnd type="none" w="med" len="med"/>
                    </a:lnR>
                    <a:lnT>
                      <a:noFill/>
                    </a:lnT>
                    <a:lnB>
                      <a:noFill/>
                    </a:lnB>
                  </a:tcPr>
                </a:tc>
              </a:tr>
              <a:tr h="241862">
                <a:tc>
                  <a:txBody>
                    <a:bodyPr/>
                    <a:lstStyle/>
                    <a:p>
                      <a:pPr algn="l" fontAlgn="b"/>
                      <a:r>
                        <a:rPr lang="en-US" sz="1500" b="0" i="0" u="none" strike="noStrike" dirty="0">
                          <a:solidFill>
                            <a:schemeClr val="bg1"/>
                          </a:solidFill>
                          <a:effectLst/>
                          <a:latin typeface="Calibri" panose="020F0502020204030204" pitchFamily="34" charset="0"/>
                        </a:rPr>
                        <a:t>Self-care difficulty</a:t>
                      </a:r>
                    </a:p>
                  </a:txBody>
                  <a:tcPr marL="155483"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500" b="0" i="0" u="none" strike="noStrike" dirty="0">
                          <a:solidFill>
                            <a:schemeClr val="bg1"/>
                          </a:solidFill>
                          <a:effectLst/>
                          <a:latin typeface="Calibri" panose="020F0502020204030204" pitchFamily="34" charset="0"/>
                        </a:rPr>
                        <a:t>2,587</a:t>
                      </a:r>
                    </a:p>
                  </a:txBody>
                  <a:tcPr marL="8638" marR="8638" marT="86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500" b="0" i="0" u="none" strike="noStrike" dirty="0">
                          <a:solidFill>
                            <a:schemeClr val="bg1"/>
                          </a:solidFill>
                          <a:effectLst/>
                          <a:latin typeface="Calibri" panose="020F0502020204030204" pitchFamily="34" charset="0"/>
                        </a:rPr>
                        <a:t>2.52</a:t>
                      </a:r>
                    </a:p>
                  </a:txBody>
                  <a:tcPr marL="8638" marR="8638" marT="86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500" b="0" i="0" u="none" strike="noStrike" dirty="0">
                          <a:solidFill>
                            <a:schemeClr val="bg1"/>
                          </a:solidFill>
                          <a:effectLst/>
                          <a:latin typeface="Calibri" panose="020F0502020204030204" pitchFamily="34" charset="0"/>
                        </a:rPr>
                        <a:t>6,283</a:t>
                      </a:r>
                    </a:p>
                  </a:txBody>
                  <a:tcPr marL="8638" marR="8638" marT="86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500" b="0" i="0" u="none" strike="noStrike" dirty="0">
                          <a:solidFill>
                            <a:schemeClr val="bg1"/>
                          </a:solidFill>
                          <a:effectLst/>
                          <a:latin typeface="Calibri" panose="020F0502020204030204" pitchFamily="34" charset="0"/>
                        </a:rPr>
                        <a:t>2.60</a:t>
                      </a:r>
                    </a:p>
                  </a:txBody>
                  <a:tcPr marL="8638" marR="8638" marT="8638" marB="0" anchor="b">
                    <a:lnL>
                      <a:noFill/>
                    </a:lnL>
                    <a:lnR w="6350" cap="flat" cmpd="sng" algn="ctr">
                      <a:solidFill>
                        <a:srgbClr val="000000"/>
                      </a:solidFill>
                      <a:prstDash val="solid"/>
                      <a:round/>
                      <a:headEnd type="none" w="med" len="med"/>
                      <a:tailEnd type="none" w="med" len="med"/>
                    </a:lnR>
                    <a:lnT>
                      <a:noFill/>
                    </a:lnT>
                    <a:lnB>
                      <a:noFill/>
                    </a:lnB>
                  </a:tcPr>
                </a:tc>
              </a:tr>
              <a:tr h="241862">
                <a:tc>
                  <a:txBody>
                    <a:bodyPr/>
                    <a:lstStyle/>
                    <a:p>
                      <a:pPr algn="l" fontAlgn="b"/>
                      <a:r>
                        <a:rPr lang="en-US" sz="1500" b="0" i="0" u="none" strike="noStrike" dirty="0">
                          <a:solidFill>
                            <a:schemeClr val="bg1"/>
                          </a:solidFill>
                          <a:effectLst/>
                          <a:latin typeface="Calibri" panose="020F0502020204030204" pitchFamily="34" charset="0"/>
                        </a:rPr>
                        <a:t>Independent living difficulty</a:t>
                      </a:r>
                    </a:p>
                  </a:txBody>
                  <a:tcPr marL="155483"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dirty="0">
                          <a:solidFill>
                            <a:schemeClr val="bg1"/>
                          </a:solidFill>
                          <a:effectLst/>
                          <a:latin typeface="Calibri" panose="020F0502020204030204" pitchFamily="34" charset="0"/>
                        </a:rPr>
                        <a:t>4,814</a:t>
                      </a:r>
                    </a:p>
                  </a:txBody>
                  <a:tcPr marL="8638" marR="8638" marT="863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dirty="0">
                          <a:solidFill>
                            <a:schemeClr val="bg1"/>
                          </a:solidFill>
                          <a:effectLst/>
                          <a:latin typeface="Calibri" panose="020F0502020204030204" pitchFamily="34" charset="0"/>
                        </a:rPr>
                        <a:t>4.69</a:t>
                      </a:r>
                    </a:p>
                  </a:txBody>
                  <a:tcPr marL="8638" marR="8638" marT="86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dirty="0">
                          <a:solidFill>
                            <a:schemeClr val="bg1"/>
                          </a:solidFill>
                          <a:effectLst/>
                          <a:latin typeface="Calibri" panose="020F0502020204030204" pitchFamily="34" charset="0"/>
                        </a:rPr>
                        <a:t>11,399</a:t>
                      </a:r>
                    </a:p>
                  </a:txBody>
                  <a:tcPr marL="8638" marR="8638" marT="863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dirty="0">
                          <a:solidFill>
                            <a:schemeClr val="bg1"/>
                          </a:solidFill>
                          <a:effectLst/>
                          <a:latin typeface="Calibri" panose="020F0502020204030204" pitchFamily="34" charset="0"/>
                        </a:rPr>
                        <a:t>4.73</a:t>
                      </a:r>
                    </a:p>
                  </a:txBody>
                  <a:tcPr marL="8638" marR="8638" marT="86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505607">
                <a:tc gridSpan="5">
                  <a:txBody>
                    <a:bodyPr/>
                    <a:lstStyle/>
                    <a:p>
                      <a:pPr algn="l" fontAlgn="b"/>
                      <a:r>
                        <a:rPr lang="en-US" sz="1500" b="0" i="0" u="none" strike="noStrike" dirty="0">
                          <a:solidFill>
                            <a:srgbClr val="000000"/>
                          </a:solidFill>
                          <a:effectLst/>
                          <a:latin typeface="Calibri" panose="020F0502020204030204" pitchFamily="34" charset="0"/>
                        </a:rPr>
                        <a:t>Note 1: All % represent a share of the total population within the jurisdiction or region.</a:t>
                      </a:r>
                    </a:p>
                  </a:txBody>
                  <a:tcPr marL="8638" marR="8638" marT="86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2428">
                <a:tc gridSpan="5">
                  <a:txBody>
                    <a:bodyPr/>
                    <a:lstStyle/>
                    <a:p>
                      <a:pPr algn="l" fontAlgn="b"/>
                      <a:r>
                        <a:rPr lang="en-US" sz="1500" b="0" i="0" u="none" strike="noStrike" dirty="0">
                          <a:solidFill>
                            <a:srgbClr val="000000"/>
                          </a:solidFill>
                          <a:effectLst/>
                          <a:latin typeface="Calibri" panose="020F0502020204030204" pitchFamily="34" charset="0"/>
                        </a:rPr>
                        <a:t>Note 2: Data Sources: ACS</a:t>
                      </a:r>
                    </a:p>
                  </a:txBody>
                  <a:tcPr marL="8638" marR="8638" marT="8638"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8287">
                <a:tc gridSpan="5">
                  <a:txBody>
                    <a:bodyPr/>
                    <a:lstStyle/>
                    <a:p>
                      <a:pPr algn="l" fontAlgn="b"/>
                      <a:r>
                        <a:rPr lang="en-US" sz="1500" b="0" i="0" u="sng" strike="noStrike" dirty="0">
                          <a:solidFill>
                            <a:srgbClr val="0645AD"/>
                          </a:solidFill>
                          <a:effectLst/>
                          <a:latin typeface="Calibri" panose="020F0502020204030204" pitchFamily="34" charset="0"/>
                          <a:hlinkClick r:id="rId3"/>
                        </a:rPr>
                        <a:t>Note 3: Refer to the Data Documentation for details (www.hudexchange.info).</a:t>
                      </a:r>
                      <a:endParaRPr lang="en-US" sz="1500" b="0" i="0" u="sng" strike="noStrike" dirty="0">
                        <a:solidFill>
                          <a:srgbClr val="0645AD"/>
                        </a:solidFill>
                        <a:effectLst/>
                        <a:latin typeface="Calibri" panose="020F0502020204030204" pitchFamily="34" charset="0"/>
                      </a:endParaRPr>
                    </a:p>
                  </a:txBody>
                  <a:tcPr marL="8638" marR="8638" marT="863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 xmlns:p14="http://schemas.microsoft.com/office/powerpoint/2010/main" val="708743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9" y="457200"/>
            <a:ext cx="9140825" cy="992188"/>
          </a:xfrm>
        </p:spPr>
        <p:txBody>
          <a:bodyPr/>
          <a:lstStyle/>
          <a:p>
            <a:r>
              <a:rPr lang="en-US" dirty="0">
                <a:solidFill>
                  <a:schemeClr val="bg1"/>
                </a:solidFill>
              </a:rPr>
              <a:t>What is an Assessment of Fair Housing (AFH)? </a:t>
            </a:r>
          </a:p>
        </p:txBody>
      </p:sp>
      <p:sp>
        <p:nvSpPr>
          <p:cNvPr id="3" name="Content Placeholder 2"/>
          <p:cNvSpPr>
            <a:spLocks noGrp="1"/>
          </p:cNvSpPr>
          <p:nvPr>
            <p:ph idx="1"/>
          </p:nvPr>
        </p:nvSpPr>
        <p:spPr>
          <a:xfrm>
            <a:off x="533400" y="1828800"/>
            <a:ext cx="8305800" cy="2895600"/>
          </a:xfrm>
        </p:spPr>
        <p:txBody>
          <a:bodyPr/>
          <a:lstStyle/>
          <a:p>
            <a:pPr marL="0" indent="0">
              <a:buNone/>
            </a:pPr>
            <a:r>
              <a:rPr lang="en-US" sz="2800" dirty="0">
                <a:solidFill>
                  <a:schemeClr val="bg1"/>
                </a:solidFill>
              </a:rPr>
              <a:t>The AFH is required by </a:t>
            </a:r>
            <a:r>
              <a:rPr lang="en-US" sz="2800" dirty="0" smtClean="0">
                <a:solidFill>
                  <a:schemeClr val="bg1"/>
                </a:solidFill>
              </a:rPr>
              <a:t>HUD.  </a:t>
            </a:r>
            <a:endParaRPr lang="en-US" sz="2800" dirty="0">
              <a:solidFill>
                <a:schemeClr val="bg1"/>
              </a:solidFill>
            </a:endParaRPr>
          </a:p>
          <a:p>
            <a:pPr marL="0" indent="0">
              <a:buNone/>
            </a:pPr>
            <a:r>
              <a:rPr lang="en-US" sz="2800" dirty="0">
                <a:solidFill>
                  <a:schemeClr val="bg1"/>
                </a:solidFill>
              </a:rPr>
              <a:t>The AFH includes:</a:t>
            </a:r>
          </a:p>
          <a:p>
            <a:r>
              <a:rPr lang="en-US" sz="2400" dirty="0">
                <a:solidFill>
                  <a:schemeClr val="bg1"/>
                </a:solidFill>
              </a:rPr>
              <a:t>An analysis of fair housing data, </a:t>
            </a:r>
          </a:p>
          <a:p>
            <a:r>
              <a:rPr lang="en-US" sz="2400" dirty="0">
                <a:solidFill>
                  <a:schemeClr val="bg1"/>
                </a:solidFill>
              </a:rPr>
              <a:t>An assessment of fair housing issues and contributing factors, and </a:t>
            </a:r>
          </a:p>
          <a:p>
            <a:r>
              <a:rPr lang="en-US" sz="2400" dirty="0">
                <a:solidFill>
                  <a:schemeClr val="bg1"/>
                </a:solidFill>
              </a:rPr>
              <a:t>An identification of fair housing priorities and </a:t>
            </a:r>
            <a:r>
              <a:rPr lang="en-US" sz="2400" dirty="0" smtClean="0">
                <a:solidFill>
                  <a:schemeClr val="bg1"/>
                </a:solidFill>
              </a:rPr>
              <a:t>goals</a:t>
            </a:r>
            <a:r>
              <a:rPr lang="en-US" sz="2400" dirty="0">
                <a:solidFill>
                  <a:schemeClr val="bg1"/>
                </a:solidFill>
              </a:rPr>
              <a:t>.</a:t>
            </a:r>
          </a:p>
        </p:txBody>
      </p:sp>
    </p:spTree>
    <p:extLst>
      <p:ext uri="{BB962C8B-B14F-4D97-AF65-F5344CB8AC3E}">
        <p14:creationId xmlns="" xmlns:p14="http://schemas.microsoft.com/office/powerpoint/2010/main" val="2330476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bg1"/>
                </a:solidFill>
              </a:rPr>
              <a:t>Severe Housing Cost Burden</a:t>
            </a:r>
            <a:endParaRPr lang="en-US" sz="32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318195053"/>
              </p:ext>
            </p:extLst>
          </p:nvPr>
        </p:nvGraphicFramePr>
        <p:xfrm>
          <a:off x="838201" y="1752597"/>
          <a:ext cx="7543798" cy="3764594"/>
        </p:xfrm>
        <a:graphic>
          <a:graphicData uri="http://schemas.openxmlformats.org/drawingml/2006/table">
            <a:tbl>
              <a:tblPr/>
              <a:tblGrid>
                <a:gridCol w="2251666"/>
                <a:gridCol w="882022"/>
                <a:gridCol w="882022"/>
                <a:gridCol w="882022"/>
                <a:gridCol w="882022"/>
                <a:gridCol w="882022"/>
                <a:gridCol w="882022"/>
              </a:tblGrid>
              <a:tr h="159568">
                <a:tc gridSpan="3">
                  <a:txBody>
                    <a:bodyPr/>
                    <a:lstStyle/>
                    <a:p>
                      <a:pPr algn="l" fontAlgn="b"/>
                      <a:r>
                        <a:rPr lang="en-US" sz="900" b="1" i="0" u="none" strike="noStrike" dirty="0">
                          <a:solidFill>
                            <a:schemeClr val="bg1"/>
                          </a:solidFill>
                          <a:effectLst/>
                          <a:latin typeface="Calibri" panose="020F0502020204030204" pitchFamily="34" charset="0"/>
                        </a:rPr>
                        <a:t>Table 10 - Demographics of Households with Severe Housing Cost Burden</a:t>
                      </a:r>
                    </a:p>
                  </a:txBody>
                  <a:tcPr marL="5378" marR="5378" marT="5378"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5378" marR="5378" marT="53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5378" marR="5378" marT="53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5378" marR="5378" marT="53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5378" marR="5378" marT="5378" marB="0" anchor="b">
                    <a:lnL>
                      <a:noFill/>
                    </a:lnL>
                    <a:lnR>
                      <a:noFill/>
                    </a:lnR>
                    <a:lnT>
                      <a:noFill/>
                    </a:lnT>
                    <a:lnB w="6350" cap="flat" cmpd="sng" algn="ctr">
                      <a:solidFill>
                        <a:srgbClr val="000000"/>
                      </a:solidFill>
                      <a:prstDash val="solid"/>
                      <a:round/>
                      <a:headEnd type="none" w="med" len="med"/>
                      <a:tailEnd type="none" w="med" len="med"/>
                    </a:lnB>
                  </a:tcPr>
                </a:tc>
              </a:tr>
              <a:tr h="327874">
                <a:tc>
                  <a:txBody>
                    <a:bodyPr/>
                    <a:lstStyle/>
                    <a:p>
                      <a:pPr algn="l" fontAlgn="b"/>
                      <a:r>
                        <a:rPr lang="en-US" sz="900" b="1" i="0" u="none" strike="noStrike" dirty="0">
                          <a:solidFill>
                            <a:schemeClr val="bg1"/>
                          </a:solidFill>
                          <a:effectLst/>
                          <a:latin typeface="Calibri" panose="020F0502020204030204" pitchFamily="34" charset="0"/>
                        </a:rPr>
                        <a:t>Households with Severe Housing Cost Burden*</a:t>
                      </a:r>
                    </a:p>
                  </a:txBody>
                  <a:tcPr marL="5378" marR="5378" marT="5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900" b="1" i="0" u="none" strike="noStrike" dirty="0">
                          <a:solidFill>
                            <a:schemeClr val="bg1"/>
                          </a:solidFill>
                          <a:effectLst/>
                          <a:latin typeface="Calibri" panose="020F0502020204030204" pitchFamily="34" charset="0"/>
                        </a:rPr>
                        <a:t>(Wilmington, NC CDBG, HOME) Jurisdiction</a:t>
                      </a:r>
                    </a:p>
                  </a:txBody>
                  <a:tcPr marL="5378" marR="5378" marT="5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900" b="1" i="0" u="none" strike="noStrike" dirty="0">
                          <a:solidFill>
                            <a:schemeClr val="bg1"/>
                          </a:solidFill>
                          <a:effectLst/>
                          <a:latin typeface="Calibri" panose="020F0502020204030204" pitchFamily="34" charset="0"/>
                        </a:rPr>
                        <a:t>(Wilmington, NC CBSA) Region</a:t>
                      </a:r>
                    </a:p>
                  </a:txBody>
                  <a:tcPr marL="5378" marR="5378" marT="537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56368">
                <a:tc>
                  <a:txBody>
                    <a:bodyPr/>
                    <a:lstStyle/>
                    <a:p>
                      <a:pPr algn="l" fontAlgn="b"/>
                      <a:r>
                        <a:rPr lang="en-US" sz="900" b="1" i="0" u="none" strike="noStrike" dirty="0">
                          <a:solidFill>
                            <a:srgbClr val="000000"/>
                          </a:solidFill>
                          <a:effectLst/>
                          <a:latin typeface="Calibri" panose="020F0502020204030204" pitchFamily="34" charset="0"/>
                        </a:rPr>
                        <a:t>Race/Ethnicity </a:t>
                      </a:r>
                    </a:p>
                  </a:txBody>
                  <a:tcPr marL="5378" marR="5378" marT="5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1" i="0" u="none" strike="noStrike" dirty="0">
                          <a:solidFill>
                            <a:srgbClr val="000000"/>
                          </a:solidFill>
                          <a:effectLst/>
                          <a:latin typeface="Calibri" panose="020F0502020204030204" pitchFamily="34" charset="0"/>
                        </a:rPr>
                        <a:t># with severe cost burden</a:t>
                      </a:r>
                    </a:p>
                  </a:txBody>
                  <a:tcPr marL="5378" marR="5378" marT="537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1" i="0" u="none" strike="noStrike" dirty="0">
                          <a:solidFill>
                            <a:srgbClr val="000000"/>
                          </a:solidFill>
                          <a:effectLst/>
                          <a:latin typeface="Calibri" panose="020F0502020204030204" pitchFamily="34" charset="0"/>
                        </a:rPr>
                        <a:t># households</a:t>
                      </a:r>
                    </a:p>
                  </a:txBody>
                  <a:tcPr marL="5378" marR="5378" marT="537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1" i="0" u="none" strike="noStrike" dirty="0">
                          <a:solidFill>
                            <a:srgbClr val="000000"/>
                          </a:solidFill>
                          <a:effectLst/>
                          <a:latin typeface="Calibri" panose="020F0502020204030204" pitchFamily="34" charset="0"/>
                        </a:rPr>
                        <a:t>% with severe cost burden</a:t>
                      </a:r>
                    </a:p>
                  </a:txBody>
                  <a:tcPr marL="5378" marR="5378" marT="537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1" i="0" u="none" strike="noStrike" dirty="0">
                          <a:solidFill>
                            <a:srgbClr val="000000"/>
                          </a:solidFill>
                          <a:effectLst/>
                          <a:latin typeface="Calibri" panose="020F0502020204030204" pitchFamily="34" charset="0"/>
                        </a:rPr>
                        <a:t># with severe cost burden</a:t>
                      </a:r>
                    </a:p>
                  </a:txBody>
                  <a:tcPr marL="5378" marR="5378" marT="537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1" i="0" u="none" strike="noStrike" dirty="0">
                          <a:solidFill>
                            <a:srgbClr val="000000"/>
                          </a:solidFill>
                          <a:effectLst/>
                          <a:latin typeface="Calibri" panose="020F0502020204030204" pitchFamily="34" charset="0"/>
                        </a:rPr>
                        <a:t># households</a:t>
                      </a:r>
                    </a:p>
                  </a:txBody>
                  <a:tcPr marL="5378" marR="5378" marT="537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1" i="0" u="none" strike="noStrike" dirty="0">
                          <a:solidFill>
                            <a:srgbClr val="000000"/>
                          </a:solidFill>
                          <a:effectLst/>
                          <a:latin typeface="Calibri" panose="020F0502020204030204" pitchFamily="34" charset="0"/>
                        </a:rPr>
                        <a:t>% with severe cost burden</a:t>
                      </a:r>
                    </a:p>
                  </a:txBody>
                  <a:tcPr marL="5378" marR="5378" marT="537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68306">
                <a:tc>
                  <a:txBody>
                    <a:bodyPr/>
                    <a:lstStyle/>
                    <a:p>
                      <a:pPr algn="l" fontAlgn="b"/>
                      <a:r>
                        <a:rPr lang="en-US" sz="1100" b="0" i="0" u="none" strike="noStrike" dirty="0">
                          <a:solidFill>
                            <a:schemeClr val="bg1"/>
                          </a:solidFill>
                          <a:effectLst/>
                          <a:latin typeface="Calibri" panose="020F0502020204030204" pitchFamily="34" charset="0"/>
                        </a:rPr>
                        <a:t>White, Non-Hispanic</a:t>
                      </a:r>
                    </a:p>
                  </a:txBody>
                  <a:tcPr marL="48404" marR="5378" marT="5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chemeClr val="bg1"/>
                          </a:solidFill>
                          <a:effectLst/>
                          <a:latin typeface="Calibri" panose="020F0502020204030204" pitchFamily="34" charset="0"/>
                        </a:rPr>
                        <a:t>6,875</a:t>
                      </a:r>
                    </a:p>
                  </a:txBody>
                  <a:tcPr marL="5378" marR="5378" marT="537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chemeClr val="bg1"/>
                          </a:solidFill>
                          <a:effectLst/>
                          <a:latin typeface="Calibri" panose="020F0502020204030204" pitchFamily="34" charset="0"/>
                        </a:rPr>
                        <a:t>34,835</a:t>
                      </a:r>
                    </a:p>
                  </a:txBody>
                  <a:tcPr marL="5378" marR="5378" marT="53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chemeClr val="bg1"/>
                          </a:solidFill>
                          <a:effectLst/>
                          <a:latin typeface="Calibri" panose="020F0502020204030204" pitchFamily="34" charset="0"/>
                        </a:rPr>
                        <a:t>19.74</a:t>
                      </a:r>
                    </a:p>
                  </a:txBody>
                  <a:tcPr marL="5378" marR="5378" marT="537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chemeClr val="bg1"/>
                          </a:solidFill>
                          <a:effectLst/>
                          <a:latin typeface="Calibri" panose="020F0502020204030204" pitchFamily="34" charset="0"/>
                        </a:rPr>
                        <a:t>13,160</a:t>
                      </a:r>
                    </a:p>
                  </a:txBody>
                  <a:tcPr marL="5378" marR="5378" marT="537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chemeClr val="bg1"/>
                          </a:solidFill>
                          <a:effectLst/>
                          <a:latin typeface="Calibri" panose="020F0502020204030204" pitchFamily="34" charset="0"/>
                        </a:rPr>
                        <a:t>84,430</a:t>
                      </a:r>
                    </a:p>
                  </a:txBody>
                  <a:tcPr marL="5378" marR="5378" marT="53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chemeClr val="bg1"/>
                          </a:solidFill>
                          <a:effectLst/>
                          <a:latin typeface="Calibri" panose="020F0502020204030204" pitchFamily="34" charset="0"/>
                        </a:rPr>
                        <a:t>15.59</a:t>
                      </a:r>
                    </a:p>
                  </a:txBody>
                  <a:tcPr marL="5378" marR="5378" marT="537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9568">
                <a:tc>
                  <a:txBody>
                    <a:bodyPr/>
                    <a:lstStyle/>
                    <a:p>
                      <a:pPr algn="l" fontAlgn="b"/>
                      <a:r>
                        <a:rPr lang="en-US" sz="1100" b="0" i="0" u="none" strike="noStrike" dirty="0">
                          <a:solidFill>
                            <a:schemeClr val="bg1"/>
                          </a:solidFill>
                          <a:effectLst/>
                          <a:latin typeface="Calibri" panose="020F0502020204030204" pitchFamily="34" charset="0"/>
                        </a:rPr>
                        <a:t>Black, Non-Hispanic</a:t>
                      </a:r>
                    </a:p>
                  </a:txBody>
                  <a:tcPr marL="48404" marR="5378" marT="5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2,620</a:t>
                      </a:r>
                    </a:p>
                  </a:txBody>
                  <a:tcPr marL="5378" marR="5378" marT="53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8,364</a:t>
                      </a:r>
                    </a:p>
                  </a:txBody>
                  <a:tcPr marL="5378" marR="5378" marT="5378" marB="0" anchor="b">
                    <a:lnL>
                      <a:noFill/>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31.32</a:t>
                      </a:r>
                    </a:p>
                  </a:txBody>
                  <a:tcPr marL="5378" marR="5378" marT="537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3,870</a:t>
                      </a:r>
                    </a:p>
                  </a:txBody>
                  <a:tcPr marL="5378" marR="5378" marT="53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14,709</a:t>
                      </a:r>
                    </a:p>
                  </a:txBody>
                  <a:tcPr marL="5378" marR="5378" marT="5378" marB="0" anchor="b">
                    <a:lnL>
                      <a:noFill/>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26.31</a:t>
                      </a:r>
                    </a:p>
                  </a:txBody>
                  <a:tcPr marL="5378" marR="5378" marT="5378" marB="0" anchor="b">
                    <a:lnL>
                      <a:noFill/>
                    </a:lnL>
                    <a:lnR w="6350" cap="flat" cmpd="sng" algn="ctr">
                      <a:solidFill>
                        <a:srgbClr val="000000"/>
                      </a:solidFill>
                      <a:prstDash val="solid"/>
                      <a:round/>
                      <a:headEnd type="none" w="med" len="med"/>
                      <a:tailEnd type="none" w="med" len="med"/>
                    </a:lnR>
                    <a:lnT>
                      <a:noFill/>
                    </a:lnT>
                    <a:lnB>
                      <a:noFill/>
                    </a:lnB>
                  </a:tcPr>
                </a:tc>
              </a:tr>
              <a:tr h="159568">
                <a:tc>
                  <a:txBody>
                    <a:bodyPr/>
                    <a:lstStyle/>
                    <a:p>
                      <a:pPr algn="l" fontAlgn="b"/>
                      <a:r>
                        <a:rPr lang="en-US" sz="1100" b="0" i="0" u="none" strike="noStrike" dirty="0">
                          <a:solidFill>
                            <a:schemeClr val="bg1"/>
                          </a:solidFill>
                          <a:effectLst/>
                          <a:latin typeface="Calibri" panose="020F0502020204030204" pitchFamily="34" charset="0"/>
                        </a:rPr>
                        <a:t>Hispanic</a:t>
                      </a:r>
                    </a:p>
                  </a:txBody>
                  <a:tcPr marL="48404" marR="5378" marT="5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450</a:t>
                      </a:r>
                    </a:p>
                  </a:txBody>
                  <a:tcPr marL="5378" marR="5378" marT="53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1,855</a:t>
                      </a:r>
                    </a:p>
                  </a:txBody>
                  <a:tcPr marL="5378" marR="5378" marT="5378" marB="0" anchor="b">
                    <a:lnL>
                      <a:noFill/>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24.26</a:t>
                      </a:r>
                    </a:p>
                  </a:txBody>
                  <a:tcPr marL="5378" marR="5378" marT="537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760</a:t>
                      </a:r>
                    </a:p>
                  </a:txBody>
                  <a:tcPr marL="5378" marR="5378" marT="53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3,783</a:t>
                      </a:r>
                    </a:p>
                  </a:txBody>
                  <a:tcPr marL="5378" marR="5378" marT="5378" marB="0" anchor="b">
                    <a:lnL>
                      <a:noFill/>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20.09</a:t>
                      </a:r>
                    </a:p>
                  </a:txBody>
                  <a:tcPr marL="5378" marR="5378" marT="5378" marB="0" anchor="b">
                    <a:lnL>
                      <a:noFill/>
                    </a:lnL>
                    <a:lnR w="6350" cap="flat" cmpd="sng" algn="ctr">
                      <a:solidFill>
                        <a:srgbClr val="000000"/>
                      </a:solidFill>
                      <a:prstDash val="solid"/>
                      <a:round/>
                      <a:headEnd type="none" w="med" len="med"/>
                      <a:tailEnd type="none" w="med" len="med"/>
                    </a:lnR>
                    <a:lnT>
                      <a:noFill/>
                    </a:lnT>
                    <a:lnB>
                      <a:noFill/>
                    </a:lnB>
                  </a:tcPr>
                </a:tc>
              </a:tr>
              <a:tr h="159568">
                <a:tc>
                  <a:txBody>
                    <a:bodyPr/>
                    <a:lstStyle/>
                    <a:p>
                      <a:pPr algn="l" fontAlgn="b"/>
                      <a:r>
                        <a:rPr lang="en-US" sz="1100" b="0" i="0" u="none" strike="noStrike" dirty="0">
                          <a:solidFill>
                            <a:schemeClr val="bg1"/>
                          </a:solidFill>
                          <a:effectLst/>
                          <a:latin typeface="Calibri" panose="020F0502020204030204" pitchFamily="34" charset="0"/>
                        </a:rPr>
                        <a:t>Asian or Pacific Islander, Non-Hispanic</a:t>
                      </a:r>
                    </a:p>
                  </a:txBody>
                  <a:tcPr marL="48404" marR="5378" marT="5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90</a:t>
                      </a:r>
                    </a:p>
                  </a:txBody>
                  <a:tcPr marL="5378" marR="5378" marT="53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355</a:t>
                      </a:r>
                    </a:p>
                  </a:txBody>
                  <a:tcPr marL="5378" marR="5378" marT="5378" marB="0" anchor="b">
                    <a:lnL>
                      <a:noFill/>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25.35</a:t>
                      </a:r>
                    </a:p>
                  </a:txBody>
                  <a:tcPr marL="5378" marR="5378" marT="537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115</a:t>
                      </a:r>
                    </a:p>
                  </a:txBody>
                  <a:tcPr marL="5378" marR="5378" marT="53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850</a:t>
                      </a:r>
                    </a:p>
                  </a:txBody>
                  <a:tcPr marL="5378" marR="5378" marT="5378" marB="0" anchor="b">
                    <a:lnL>
                      <a:noFill/>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13.53</a:t>
                      </a:r>
                    </a:p>
                  </a:txBody>
                  <a:tcPr marL="5378" marR="5378" marT="5378" marB="0" anchor="b">
                    <a:lnL>
                      <a:noFill/>
                    </a:lnL>
                    <a:lnR w="6350" cap="flat" cmpd="sng" algn="ctr">
                      <a:solidFill>
                        <a:srgbClr val="000000"/>
                      </a:solidFill>
                      <a:prstDash val="solid"/>
                      <a:round/>
                      <a:headEnd type="none" w="med" len="med"/>
                      <a:tailEnd type="none" w="med" len="med"/>
                    </a:lnR>
                    <a:lnT>
                      <a:noFill/>
                    </a:lnT>
                    <a:lnB>
                      <a:noFill/>
                    </a:lnB>
                  </a:tcPr>
                </a:tc>
              </a:tr>
              <a:tr h="159568">
                <a:tc>
                  <a:txBody>
                    <a:bodyPr/>
                    <a:lstStyle/>
                    <a:p>
                      <a:pPr algn="l" fontAlgn="b"/>
                      <a:r>
                        <a:rPr lang="en-US" sz="1100" b="0" i="0" u="none" strike="noStrike" dirty="0">
                          <a:solidFill>
                            <a:schemeClr val="bg1"/>
                          </a:solidFill>
                          <a:effectLst/>
                          <a:latin typeface="Calibri" panose="020F0502020204030204" pitchFamily="34" charset="0"/>
                        </a:rPr>
                        <a:t>Native American, Non-Hispanic</a:t>
                      </a:r>
                    </a:p>
                  </a:txBody>
                  <a:tcPr marL="48404" marR="5378" marT="5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40</a:t>
                      </a:r>
                    </a:p>
                  </a:txBody>
                  <a:tcPr marL="5378" marR="5378" marT="53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100</a:t>
                      </a:r>
                    </a:p>
                  </a:txBody>
                  <a:tcPr marL="5378" marR="5378" marT="5378" marB="0" anchor="b">
                    <a:lnL>
                      <a:noFill/>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40.00</a:t>
                      </a:r>
                    </a:p>
                  </a:txBody>
                  <a:tcPr marL="5378" marR="5378" marT="537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40</a:t>
                      </a:r>
                    </a:p>
                  </a:txBody>
                  <a:tcPr marL="5378" marR="5378" marT="53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290</a:t>
                      </a:r>
                    </a:p>
                  </a:txBody>
                  <a:tcPr marL="5378" marR="5378" marT="5378" marB="0" anchor="b">
                    <a:lnL>
                      <a:noFill/>
                    </a:lnL>
                    <a:lnR>
                      <a:noFill/>
                    </a:lnR>
                    <a:lnT>
                      <a:noFill/>
                    </a:lnT>
                    <a:lnB>
                      <a:noFill/>
                    </a:lnB>
                  </a:tcPr>
                </a:tc>
                <a:tc>
                  <a:txBody>
                    <a:bodyPr/>
                    <a:lstStyle/>
                    <a:p>
                      <a:pPr algn="r" fontAlgn="b"/>
                      <a:r>
                        <a:rPr lang="en-US" sz="1100" b="0" i="0" u="none" strike="noStrike" dirty="0">
                          <a:solidFill>
                            <a:schemeClr val="bg1"/>
                          </a:solidFill>
                          <a:effectLst/>
                          <a:latin typeface="Calibri" panose="020F0502020204030204" pitchFamily="34" charset="0"/>
                        </a:rPr>
                        <a:t>13.79</a:t>
                      </a:r>
                    </a:p>
                  </a:txBody>
                  <a:tcPr marL="5378" marR="5378" marT="5378" marB="0" anchor="b">
                    <a:lnL>
                      <a:noFill/>
                    </a:lnL>
                    <a:lnR w="6350" cap="flat" cmpd="sng" algn="ctr">
                      <a:solidFill>
                        <a:srgbClr val="000000"/>
                      </a:solidFill>
                      <a:prstDash val="solid"/>
                      <a:round/>
                      <a:headEnd type="none" w="med" len="med"/>
                      <a:tailEnd type="none" w="med" len="med"/>
                    </a:lnR>
                    <a:lnT>
                      <a:noFill/>
                    </a:lnT>
                    <a:lnB>
                      <a:noFill/>
                    </a:lnB>
                  </a:tcPr>
                </a:tc>
              </a:tr>
              <a:tr h="159568">
                <a:tc>
                  <a:txBody>
                    <a:bodyPr/>
                    <a:lstStyle/>
                    <a:p>
                      <a:pPr algn="l" fontAlgn="b"/>
                      <a:r>
                        <a:rPr lang="en-US" sz="1100" b="0" i="0" u="none" strike="noStrike" dirty="0">
                          <a:solidFill>
                            <a:schemeClr val="bg1"/>
                          </a:solidFill>
                          <a:effectLst/>
                          <a:latin typeface="Calibri" panose="020F0502020204030204" pitchFamily="34" charset="0"/>
                        </a:rPr>
                        <a:t>Other, Non-Hispanic</a:t>
                      </a:r>
                    </a:p>
                  </a:txBody>
                  <a:tcPr marL="48404" marR="5378" marT="5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bg1"/>
                          </a:solidFill>
                          <a:effectLst/>
                          <a:latin typeface="Calibri" panose="020F0502020204030204" pitchFamily="34" charset="0"/>
                        </a:rPr>
                        <a:t>245</a:t>
                      </a:r>
                    </a:p>
                  </a:txBody>
                  <a:tcPr marL="5378" marR="5378" marT="537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bg1"/>
                          </a:solidFill>
                          <a:effectLst/>
                          <a:latin typeface="Calibri" panose="020F0502020204030204" pitchFamily="34" charset="0"/>
                        </a:rPr>
                        <a:t>725</a:t>
                      </a:r>
                    </a:p>
                  </a:txBody>
                  <a:tcPr marL="5378" marR="5378" marT="53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bg1"/>
                          </a:solidFill>
                          <a:effectLst/>
                          <a:latin typeface="Calibri" panose="020F0502020204030204" pitchFamily="34" charset="0"/>
                        </a:rPr>
                        <a:t>33.79</a:t>
                      </a:r>
                    </a:p>
                  </a:txBody>
                  <a:tcPr marL="5378" marR="5378" marT="537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bg1"/>
                          </a:solidFill>
                          <a:effectLst/>
                          <a:latin typeface="Calibri" panose="020F0502020204030204" pitchFamily="34" charset="0"/>
                        </a:rPr>
                        <a:t>395</a:t>
                      </a:r>
                    </a:p>
                  </a:txBody>
                  <a:tcPr marL="5378" marR="5378" marT="537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bg1"/>
                          </a:solidFill>
                          <a:effectLst/>
                          <a:latin typeface="Calibri" panose="020F0502020204030204" pitchFamily="34" charset="0"/>
                        </a:rPr>
                        <a:t>1,365</a:t>
                      </a:r>
                    </a:p>
                  </a:txBody>
                  <a:tcPr marL="5378" marR="5378" marT="53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bg1"/>
                          </a:solidFill>
                          <a:effectLst/>
                          <a:latin typeface="Calibri" panose="020F0502020204030204" pitchFamily="34" charset="0"/>
                        </a:rPr>
                        <a:t>28.94</a:t>
                      </a:r>
                    </a:p>
                  </a:txBody>
                  <a:tcPr marL="5378" marR="5378" marT="537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9568">
                <a:tc>
                  <a:txBody>
                    <a:bodyPr/>
                    <a:lstStyle/>
                    <a:p>
                      <a:pPr algn="ctr" fontAlgn="b"/>
                      <a:r>
                        <a:rPr lang="en-US" sz="1100" b="0" i="1" u="none" strike="noStrike" dirty="0">
                          <a:solidFill>
                            <a:schemeClr val="bg1"/>
                          </a:solidFill>
                          <a:effectLst/>
                          <a:latin typeface="Calibri" panose="020F0502020204030204" pitchFamily="34" charset="0"/>
                        </a:rPr>
                        <a:t>Total</a:t>
                      </a:r>
                    </a:p>
                  </a:txBody>
                  <a:tcPr marL="5378" marR="5378" marT="5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dirty="0">
                          <a:solidFill>
                            <a:schemeClr val="bg1"/>
                          </a:solidFill>
                          <a:effectLst/>
                          <a:latin typeface="Calibri" panose="020F0502020204030204" pitchFamily="34" charset="0"/>
                        </a:rPr>
                        <a:t>10,320</a:t>
                      </a:r>
                    </a:p>
                  </a:txBody>
                  <a:tcPr marL="5378" marR="5378" marT="537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dirty="0">
                          <a:solidFill>
                            <a:schemeClr val="bg1"/>
                          </a:solidFill>
                          <a:effectLst/>
                          <a:latin typeface="Calibri" panose="020F0502020204030204" pitchFamily="34" charset="0"/>
                        </a:rPr>
                        <a:t>46,225</a:t>
                      </a:r>
                    </a:p>
                  </a:txBody>
                  <a:tcPr marL="5378" marR="5378" marT="537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dirty="0">
                          <a:solidFill>
                            <a:schemeClr val="bg1"/>
                          </a:solidFill>
                          <a:effectLst/>
                          <a:latin typeface="Calibri" panose="020F0502020204030204" pitchFamily="34" charset="0"/>
                        </a:rPr>
                        <a:t>22.33</a:t>
                      </a:r>
                    </a:p>
                  </a:txBody>
                  <a:tcPr marL="5378" marR="5378" marT="537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dirty="0">
                          <a:solidFill>
                            <a:schemeClr val="bg1"/>
                          </a:solidFill>
                          <a:effectLst/>
                          <a:latin typeface="Calibri" panose="020F0502020204030204" pitchFamily="34" charset="0"/>
                        </a:rPr>
                        <a:t>18,340</a:t>
                      </a:r>
                    </a:p>
                  </a:txBody>
                  <a:tcPr marL="5378" marR="5378" marT="537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dirty="0">
                          <a:solidFill>
                            <a:schemeClr val="bg1"/>
                          </a:solidFill>
                          <a:effectLst/>
                          <a:latin typeface="Calibri" panose="020F0502020204030204" pitchFamily="34" charset="0"/>
                        </a:rPr>
                        <a:t>105,405</a:t>
                      </a:r>
                    </a:p>
                  </a:txBody>
                  <a:tcPr marL="5378" marR="5378" marT="537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dirty="0">
                          <a:solidFill>
                            <a:schemeClr val="bg1"/>
                          </a:solidFill>
                          <a:effectLst/>
                          <a:latin typeface="Calibri" panose="020F0502020204030204" pitchFamily="34" charset="0"/>
                        </a:rPr>
                        <a:t>17.40</a:t>
                      </a:r>
                    </a:p>
                  </a:txBody>
                  <a:tcPr marL="5378" marR="5378" marT="537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159">
                <a:tc>
                  <a:txBody>
                    <a:bodyPr/>
                    <a:lstStyle/>
                    <a:p>
                      <a:pPr algn="l" fontAlgn="b"/>
                      <a:r>
                        <a:rPr lang="en-US" sz="900" b="1" i="0" u="none" strike="noStrike" dirty="0">
                          <a:solidFill>
                            <a:srgbClr val="000000"/>
                          </a:solidFill>
                          <a:effectLst/>
                          <a:latin typeface="Calibri" panose="020F0502020204030204" pitchFamily="34" charset="0"/>
                        </a:rPr>
                        <a:t>Household Type and Size</a:t>
                      </a:r>
                    </a:p>
                  </a:txBody>
                  <a:tcPr marL="5378" marR="5378" marT="537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5378" marR="5378" marT="537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5378" marR="5378" marT="537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5378" marR="5378" marT="537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5378" marR="5378" marT="537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5378" marR="5378" marT="537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5378" marR="5378" marT="537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59568">
                <a:tc>
                  <a:txBody>
                    <a:bodyPr/>
                    <a:lstStyle/>
                    <a:p>
                      <a:pPr algn="l" fontAlgn="b"/>
                      <a:r>
                        <a:rPr lang="en-US" sz="900" b="0" i="0" u="none" strike="noStrike" dirty="0">
                          <a:solidFill>
                            <a:schemeClr val="bg1"/>
                          </a:solidFill>
                          <a:effectLst/>
                          <a:latin typeface="Calibri" panose="020F0502020204030204" pitchFamily="34" charset="0"/>
                        </a:rPr>
                        <a:t>Family households, &lt;5 people</a:t>
                      </a:r>
                    </a:p>
                  </a:txBody>
                  <a:tcPr marL="48404" marR="5378" marT="5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a:solidFill>
                            <a:schemeClr val="bg1"/>
                          </a:solidFill>
                          <a:effectLst/>
                          <a:latin typeface="Calibri" panose="020F0502020204030204" pitchFamily="34" charset="0"/>
                        </a:rPr>
                        <a:t>3,480</a:t>
                      </a:r>
                    </a:p>
                  </a:txBody>
                  <a:tcPr marL="5378" marR="5378" marT="537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a:solidFill>
                            <a:schemeClr val="bg1"/>
                          </a:solidFill>
                          <a:effectLst/>
                          <a:latin typeface="Calibri" panose="020F0502020204030204" pitchFamily="34" charset="0"/>
                        </a:rPr>
                        <a:t>22,370</a:t>
                      </a:r>
                    </a:p>
                  </a:txBody>
                  <a:tcPr marL="5378" marR="5378" marT="53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a:solidFill>
                            <a:schemeClr val="bg1"/>
                          </a:solidFill>
                          <a:effectLst/>
                          <a:latin typeface="Calibri" panose="020F0502020204030204" pitchFamily="34" charset="0"/>
                        </a:rPr>
                        <a:t>15.56</a:t>
                      </a:r>
                    </a:p>
                  </a:txBody>
                  <a:tcPr marL="5378" marR="5378" marT="537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a:solidFill>
                            <a:schemeClr val="bg1"/>
                          </a:solidFill>
                          <a:effectLst/>
                          <a:latin typeface="Calibri" panose="020F0502020204030204" pitchFamily="34" charset="0"/>
                        </a:rPr>
                        <a:t>7,230</a:t>
                      </a:r>
                    </a:p>
                  </a:txBody>
                  <a:tcPr marL="5378" marR="5378" marT="537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a:solidFill>
                            <a:schemeClr val="bg1"/>
                          </a:solidFill>
                          <a:effectLst/>
                          <a:latin typeface="Calibri" panose="020F0502020204030204" pitchFamily="34" charset="0"/>
                        </a:rPr>
                        <a:t>58,960</a:t>
                      </a:r>
                    </a:p>
                  </a:txBody>
                  <a:tcPr marL="5378" marR="5378" marT="53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a:solidFill>
                            <a:schemeClr val="bg1"/>
                          </a:solidFill>
                          <a:effectLst/>
                          <a:latin typeface="Calibri" panose="020F0502020204030204" pitchFamily="34" charset="0"/>
                        </a:rPr>
                        <a:t>12.26</a:t>
                      </a:r>
                    </a:p>
                  </a:txBody>
                  <a:tcPr marL="5378" marR="5378" marT="537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9568">
                <a:tc>
                  <a:txBody>
                    <a:bodyPr/>
                    <a:lstStyle/>
                    <a:p>
                      <a:pPr algn="l" fontAlgn="b"/>
                      <a:r>
                        <a:rPr lang="en-US" sz="900" b="0" i="0" u="none" strike="noStrike" dirty="0">
                          <a:solidFill>
                            <a:schemeClr val="bg1"/>
                          </a:solidFill>
                          <a:effectLst/>
                          <a:latin typeface="Calibri" panose="020F0502020204030204" pitchFamily="34" charset="0"/>
                        </a:rPr>
                        <a:t>Family households, 5+ people</a:t>
                      </a:r>
                    </a:p>
                  </a:txBody>
                  <a:tcPr marL="48404" marR="5378" marT="5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chemeClr val="bg1"/>
                          </a:solidFill>
                          <a:effectLst/>
                          <a:latin typeface="Calibri" panose="020F0502020204030204" pitchFamily="34" charset="0"/>
                        </a:rPr>
                        <a:t>375</a:t>
                      </a:r>
                    </a:p>
                  </a:txBody>
                  <a:tcPr marL="5378" marR="5378" marT="53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dirty="0">
                          <a:solidFill>
                            <a:schemeClr val="bg1"/>
                          </a:solidFill>
                          <a:effectLst/>
                          <a:latin typeface="Calibri" panose="020F0502020204030204" pitchFamily="34" charset="0"/>
                        </a:rPr>
                        <a:t>1,675</a:t>
                      </a:r>
                    </a:p>
                  </a:txBody>
                  <a:tcPr marL="5378" marR="5378" marT="5378" marB="0" anchor="b">
                    <a:lnL>
                      <a:noFill/>
                    </a:lnL>
                    <a:lnR>
                      <a:noFill/>
                    </a:lnR>
                    <a:lnT>
                      <a:noFill/>
                    </a:lnT>
                    <a:lnB>
                      <a:noFill/>
                    </a:lnB>
                  </a:tcPr>
                </a:tc>
                <a:tc>
                  <a:txBody>
                    <a:bodyPr/>
                    <a:lstStyle/>
                    <a:p>
                      <a:pPr algn="r" fontAlgn="b"/>
                      <a:r>
                        <a:rPr lang="en-US" sz="900" b="0" i="0" u="none" strike="noStrike" dirty="0">
                          <a:solidFill>
                            <a:schemeClr val="bg1"/>
                          </a:solidFill>
                          <a:effectLst/>
                          <a:latin typeface="Calibri" panose="020F0502020204030204" pitchFamily="34" charset="0"/>
                        </a:rPr>
                        <a:t>22.39</a:t>
                      </a:r>
                    </a:p>
                  </a:txBody>
                  <a:tcPr marL="5378" marR="5378" marT="537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chemeClr val="bg1"/>
                          </a:solidFill>
                          <a:effectLst/>
                          <a:latin typeface="Calibri" panose="020F0502020204030204" pitchFamily="34" charset="0"/>
                        </a:rPr>
                        <a:t>855</a:t>
                      </a:r>
                    </a:p>
                  </a:txBody>
                  <a:tcPr marL="5378" marR="5378" marT="53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dirty="0">
                          <a:solidFill>
                            <a:schemeClr val="bg1"/>
                          </a:solidFill>
                          <a:effectLst/>
                          <a:latin typeface="Calibri" panose="020F0502020204030204" pitchFamily="34" charset="0"/>
                        </a:rPr>
                        <a:t>5,480</a:t>
                      </a:r>
                    </a:p>
                  </a:txBody>
                  <a:tcPr marL="5378" marR="5378" marT="5378" marB="0" anchor="b">
                    <a:lnL>
                      <a:noFill/>
                    </a:lnL>
                    <a:lnR>
                      <a:noFill/>
                    </a:lnR>
                    <a:lnT>
                      <a:noFill/>
                    </a:lnT>
                    <a:lnB>
                      <a:noFill/>
                    </a:lnB>
                  </a:tcPr>
                </a:tc>
                <a:tc>
                  <a:txBody>
                    <a:bodyPr/>
                    <a:lstStyle/>
                    <a:p>
                      <a:pPr algn="r" fontAlgn="b"/>
                      <a:r>
                        <a:rPr lang="en-US" sz="900" b="0" i="0" u="none" strike="noStrike" dirty="0">
                          <a:solidFill>
                            <a:schemeClr val="bg1"/>
                          </a:solidFill>
                          <a:effectLst/>
                          <a:latin typeface="Calibri" panose="020F0502020204030204" pitchFamily="34" charset="0"/>
                        </a:rPr>
                        <a:t>15.60</a:t>
                      </a:r>
                    </a:p>
                  </a:txBody>
                  <a:tcPr marL="5378" marR="5378" marT="5378" marB="0" anchor="b">
                    <a:lnL>
                      <a:noFill/>
                    </a:lnL>
                    <a:lnR w="6350" cap="flat" cmpd="sng" algn="ctr">
                      <a:solidFill>
                        <a:srgbClr val="000000"/>
                      </a:solidFill>
                      <a:prstDash val="solid"/>
                      <a:round/>
                      <a:headEnd type="none" w="med" len="med"/>
                      <a:tailEnd type="none" w="med" len="med"/>
                    </a:lnR>
                    <a:lnT>
                      <a:noFill/>
                    </a:lnT>
                    <a:lnB>
                      <a:noFill/>
                    </a:lnB>
                  </a:tcPr>
                </a:tc>
              </a:tr>
              <a:tr h="159568">
                <a:tc>
                  <a:txBody>
                    <a:bodyPr/>
                    <a:lstStyle/>
                    <a:p>
                      <a:pPr algn="l" fontAlgn="b"/>
                      <a:r>
                        <a:rPr lang="en-US" sz="900" b="0" i="0" u="none" strike="noStrike" dirty="0">
                          <a:solidFill>
                            <a:schemeClr val="bg1"/>
                          </a:solidFill>
                          <a:effectLst/>
                          <a:latin typeface="Calibri" panose="020F0502020204030204" pitchFamily="34" charset="0"/>
                        </a:rPr>
                        <a:t>Non-family households</a:t>
                      </a:r>
                    </a:p>
                  </a:txBody>
                  <a:tcPr marL="48404" marR="5378" marT="5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chemeClr val="bg1"/>
                          </a:solidFill>
                          <a:effectLst/>
                          <a:latin typeface="Calibri" panose="020F0502020204030204" pitchFamily="34" charset="0"/>
                        </a:rPr>
                        <a:t>6,485</a:t>
                      </a:r>
                    </a:p>
                  </a:txBody>
                  <a:tcPr marL="5378" marR="5378" marT="537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chemeClr val="bg1"/>
                          </a:solidFill>
                          <a:effectLst/>
                          <a:latin typeface="Calibri" panose="020F0502020204030204" pitchFamily="34" charset="0"/>
                        </a:rPr>
                        <a:t>22,190</a:t>
                      </a:r>
                    </a:p>
                  </a:txBody>
                  <a:tcPr marL="5378" marR="5378" marT="53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chemeClr val="bg1"/>
                          </a:solidFill>
                          <a:effectLst/>
                          <a:latin typeface="Calibri" panose="020F0502020204030204" pitchFamily="34" charset="0"/>
                        </a:rPr>
                        <a:t>29.22</a:t>
                      </a:r>
                    </a:p>
                  </a:txBody>
                  <a:tcPr marL="5378" marR="5378" marT="537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chemeClr val="bg1"/>
                          </a:solidFill>
                          <a:effectLst/>
                          <a:latin typeface="Calibri" panose="020F0502020204030204" pitchFamily="34" charset="0"/>
                        </a:rPr>
                        <a:t>10,250</a:t>
                      </a:r>
                    </a:p>
                  </a:txBody>
                  <a:tcPr marL="5378" marR="5378" marT="537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chemeClr val="bg1"/>
                          </a:solidFill>
                          <a:effectLst/>
                          <a:latin typeface="Calibri" panose="020F0502020204030204" pitchFamily="34" charset="0"/>
                        </a:rPr>
                        <a:t>40,960</a:t>
                      </a:r>
                    </a:p>
                  </a:txBody>
                  <a:tcPr marL="5378" marR="5378" marT="53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chemeClr val="bg1"/>
                          </a:solidFill>
                          <a:effectLst/>
                          <a:latin typeface="Calibri" panose="020F0502020204030204" pitchFamily="34" charset="0"/>
                        </a:rPr>
                        <a:t>25.02</a:t>
                      </a:r>
                    </a:p>
                  </a:txBody>
                  <a:tcPr marL="5378" marR="5378" marT="537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5159">
                <a:tc gridSpan="7">
                  <a:txBody>
                    <a:bodyPr/>
                    <a:lstStyle/>
                    <a:p>
                      <a:pPr algn="l" fontAlgn="b"/>
                      <a:r>
                        <a:rPr lang="en-US" sz="900" b="0" i="0" u="none" strike="noStrike" dirty="0">
                          <a:solidFill>
                            <a:srgbClr val="000000"/>
                          </a:solidFill>
                          <a:effectLst/>
                          <a:latin typeface="Calibri" panose="020F0502020204030204" pitchFamily="34" charset="0"/>
                        </a:rPr>
                        <a:t>Note 1: Severe housing cost burden is defined as greater than 50% of income.</a:t>
                      </a:r>
                    </a:p>
                  </a:txBody>
                  <a:tcPr marL="5378" marR="5378" marT="537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5159">
                <a:tc gridSpan="7">
                  <a:txBody>
                    <a:bodyPr/>
                    <a:lstStyle/>
                    <a:p>
                      <a:pPr algn="l" fontAlgn="b"/>
                      <a:r>
                        <a:rPr lang="en-US" sz="900" b="0" i="0" u="none" strike="noStrike" dirty="0">
                          <a:solidFill>
                            <a:srgbClr val="000000"/>
                          </a:solidFill>
                          <a:effectLst/>
                          <a:latin typeface="Calibri" panose="020F0502020204030204" pitchFamily="34" charset="0"/>
                        </a:rPr>
                        <a:t>Note 2: All % represent a share of the total population within the jurisdiction or region, except household type and size, which is out of total households.</a:t>
                      </a:r>
                    </a:p>
                  </a:txBody>
                  <a:tcPr marL="5378" marR="5378" marT="5378"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5159">
                <a:tc gridSpan="7">
                  <a:txBody>
                    <a:bodyPr/>
                    <a:lstStyle/>
                    <a:p>
                      <a:pPr algn="l" fontAlgn="b"/>
                      <a:r>
                        <a:rPr lang="en-US" sz="900" b="0" i="0" u="none" strike="noStrike" dirty="0">
                          <a:solidFill>
                            <a:srgbClr val="000000"/>
                          </a:solidFill>
                          <a:effectLst/>
                          <a:latin typeface="Calibri" panose="020F0502020204030204" pitchFamily="34" charset="0"/>
                        </a:rPr>
                        <a:t>Note 3: The # households is the denominator for the % with problems, and may differ from the # households for the table on severe housing problems. </a:t>
                      </a:r>
                    </a:p>
                  </a:txBody>
                  <a:tcPr marL="5378" marR="5378" marT="5378"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5159">
                <a:tc gridSpan="7">
                  <a:txBody>
                    <a:bodyPr/>
                    <a:lstStyle/>
                    <a:p>
                      <a:pPr algn="l" fontAlgn="b"/>
                      <a:r>
                        <a:rPr lang="en-US" sz="900" b="0" i="0" u="none" strike="noStrike" dirty="0">
                          <a:solidFill>
                            <a:srgbClr val="000000"/>
                          </a:solidFill>
                          <a:effectLst/>
                          <a:latin typeface="Calibri" panose="020F0502020204030204" pitchFamily="34" charset="0"/>
                        </a:rPr>
                        <a:t>Note 4: Data Sources: CHAS</a:t>
                      </a:r>
                    </a:p>
                  </a:txBody>
                  <a:tcPr marL="5378" marR="5378" marT="5378"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5159">
                <a:tc gridSpan="7">
                  <a:txBody>
                    <a:bodyPr/>
                    <a:lstStyle/>
                    <a:p>
                      <a:pPr algn="l" fontAlgn="b"/>
                      <a:r>
                        <a:rPr lang="en-US" sz="900" b="0" i="0" u="sng" strike="noStrike" dirty="0">
                          <a:solidFill>
                            <a:srgbClr val="0645AD"/>
                          </a:solidFill>
                          <a:effectLst/>
                          <a:latin typeface="Calibri" panose="020F0502020204030204" pitchFamily="34" charset="0"/>
                          <a:hlinkClick r:id="rId3"/>
                        </a:rPr>
                        <a:t>Note 5: Refer to the Data Documentation for details (www.hudexchange.info).</a:t>
                      </a:r>
                      <a:endParaRPr lang="en-US" sz="900" b="0" i="0" u="sng" strike="noStrike" dirty="0">
                        <a:solidFill>
                          <a:srgbClr val="0645AD"/>
                        </a:solidFill>
                        <a:effectLst/>
                        <a:latin typeface="Calibri" panose="020F0502020204030204" pitchFamily="34" charset="0"/>
                      </a:endParaRPr>
                    </a:p>
                  </a:txBody>
                  <a:tcPr marL="5378" marR="5378" marT="537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 xmlns:p14="http://schemas.microsoft.com/office/powerpoint/2010/main" val="2717851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4953000" cy="457200"/>
          </a:xfrm>
        </p:spPr>
        <p:txBody>
          <a:bodyPr/>
          <a:lstStyle/>
          <a:p>
            <a:r>
              <a:rPr lang="en-US" sz="2000" dirty="0" smtClean="0"/>
              <a:t>Housing Cost Burden</a:t>
            </a:r>
            <a:endParaRPr lang="en-US" sz="2000" dirty="0"/>
          </a:p>
        </p:txBody>
      </p:sp>
      <p:pic>
        <p:nvPicPr>
          <p:cNvPr id="3" name="Picture 2"/>
          <p:cNvPicPr>
            <a:picLocks noChangeAspect="1"/>
          </p:cNvPicPr>
          <p:nvPr/>
        </p:nvPicPr>
        <p:blipFill rotWithShape="1">
          <a:blip r:embed="rId3" cstate="print">
            <a:extLst>
              <a:ext uri="{28A0092B-C50C-407E-A947-70E740481C1C}">
                <a14:useLocalDpi xmlns="" xmlns:a14="http://schemas.microsoft.com/office/drawing/2010/main" val="0"/>
              </a:ext>
            </a:extLst>
          </a:blip>
          <a:srcRect l="8300" t="7778" r="11177" b="48889"/>
          <a:stretch/>
        </p:blipFill>
        <p:spPr>
          <a:xfrm>
            <a:off x="381000" y="762000"/>
            <a:ext cx="8382000" cy="5837464"/>
          </a:xfrm>
          <a:prstGeom prst="rect">
            <a:avLst/>
          </a:prstGeom>
        </p:spPr>
      </p:pic>
    </p:spTree>
    <p:extLst>
      <p:ext uri="{BB962C8B-B14F-4D97-AF65-F5344CB8AC3E}">
        <p14:creationId xmlns="" xmlns:p14="http://schemas.microsoft.com/office/powerpoint/2010/main" val="2535797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solidFill>
              </a:rPr>
              <a:t>Choice</a:t>
            </a:r>
            <a:endParaRPr lang="en-US" dirty="0">
              <a:solidFill>
                <a:schemeClr val="bg1"/>
              </a:solidFill>
            </a:endParaRPr>
          </a:p>
        </p:txBody>
      </p:sp>
      <p:sp>
        <p:nvSpPr>
          <p:cNvPr id="2" name="Content Placeholder 1"/>
          <p:cNvSpPr>
            <a:spLocks noGrp="1"/>
          </p:cNvSpPr>
          <p:nvPr>
            <p:ph idx="1"/>
          </p:nvPr>
        </p:nvSpPr>
        <p:spPr/>
        <p:txBody>
          <a:bodyPr/>
          <a:lstStyle/>
          <a:p>
            <a:pPr marL="0" indent="0">
              <a:buNone/>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Fair housing choice involves individuals and families having the information, opportunity, and options to live where they choose without unlawful discrimination and other barriers related to race, color, religion, sex familial status, national origin, or disability, and that their </a:t>
            </a:r>
            <a:r>
              <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rPr>
              <a:t>choices realistically include housing options in integrated area and areas with access to opportunity</a:t>
            </a:r>
            <a:endParaRPr lang="en-US" sz="2800" dirty="0">
              <a:solidFill>
                <a:srgbClr val="FFFF00"/>
              </a:solidFill>
            </a:endParaRPr>
          </a:p>
        </p:txBody>
      </p:sp>
    </p:spTree>
    <p:extLst>
      <p:ext uri="{BB962C8B-B14F-4D97-AF65-F5344CB8AC3E}">
        <p14:creationId xmlns="" xmlns:p14="http://schemas.microsoft.com/office/powerpoint/2010/main" val="42832643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Fair Housing Goals</a:t>
            </a:r>
          </a:p>
        </p:txBody>
      </p:sp>
      <p:sp>
        <p:nvSpPr>
          <p:cNvPr id="3" name="Content Placeholder 2"/>
          <p:cNvSpPr>
            <a:spLocks noGrp="1"/>
          </p:cNvSpPr>
          <p:nvPr>
            <p:ph idx="1"/>
          </p:nvPr>
        </p:nvSpPr>
        <p:spPr/>
        <p:txBody>
          <a:bodyPr/>
          <a:lstStyle/>
          <a:p>
            <a:r>
              <a:rPr lang="en-US" sz="2800" dirty="0">
                <a:solidFill>
                  <a:schemeClr val="bg1"/>
                </a:solidFill>
              </a:rPr>
              <a:t>Goals must be measureable, tracked, and directly related to overcoming the significant contributing factors identified</a:t>
            </a:r>
          </a:p>
          <a:p>
            <a:r>
              <a:rPr lang="en-US" sz="2800" dirty="0">
                <a:solidFill>
                  <a:schemeClr val="bg1"/>
                </a:solidFill>
              </a:rPr>
              <a:t>The goals will be incorporated into subsequent planning processes and </a:t>
            </a:r>
            <a:r>
              <a:rPr lang="en-US" sz="2800" dirty="0" smtClean="0">
                <a:solidFill>
                  <a:schemeClr val="bg1"/>
                </a:solidFill>
              </a:rPr>
              <a:t>documents</a:t>
            </a:r>
          </a:p>
          <a:p>
            <a:r>
              <a:rPr lang="en-US" sz="2800" dirty="0" smtClean="0">
                <a:solidFill>
                  <a:schemeClr val="bg1"/>
                </a:solidFill>
              </a:rPr>
              <a:t>HUD advises a “</a:t>
            </a:r>
            <a:r>
              <a:rPr lang="en-US" sz="2800" dirty="0">
                <a:solidFill>
                  <a:schemeClr val="bg1"/>
                </a:solidFill>
              </a:rPr>
              <a:t>Balanced Approach”</a:t>
            </a:r>
          </a:p>
          <a:p>
            <a:pPr marL="0" indent="0">
              <a:buNone/>
            </a:pPr>
            <a:endParaRPr lang="en-US" dirty="0">
              <a:solidFill>
                <a:schemeClr val="bg1"/>
              </a:solidFill>
            </a:endParaRPr>
          </a:p>
        </p:txBody>
      </p:sp>
    </p:spTree>
    <p:extLst>
      <p:ext uri="{BB962C8B-B14F-4D97-AF65-F5344CB8AC3E}">
        <p14:creationId xmlns="" xmlns:p14="http://schemas.microsoft.com/office/powerpoint/2010/main" val="636399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Fair Housing </a:t>
            </a:r>
            <a:r>
              <a:rPr lang="en-US" dirty="0" smtClean="0">
                <a:solidFill>
                  <a:schemeClr val="bg1"/>
                </a:solidFill>
              </a:rPr>
              <a:t>Goals (cont.) </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sz="2000" dirty="0" smtClean="0">
                <a:solidFill>
                  <a:schemeClr val="bg1"/>
                </a:solidFill>
              </a:rPr>
              <a:t>Goal 1: Increase Affordable Housing Options </a:t>
            </a:r>
          </a:p>
          <a:p>
            <a:pPr marL="0" indent="0">
              <a:buNone/>
            </a:pPr>
            <a:endParaRPr lang="en-US" sz="2000" dirty="0" smtClean="0">
              <a:solidFill>
                <a:schemeClr val="bg1"/>
              </a:solidFill>
            </a:endParaRPr>
          </a:p>
          <a:p>
            <a:pPr marL="0" indent="0">
              <a:buNone/>
            </a:pPr>
            <a:r>
              <a:rPr lang="en-US" sz="2000" dirty="0" smtClean="0">
                <a:solidFill>
                  <a:schemeClr val="bg1"/>
                </a:solidFill>
              </a:rPr>
              <a:t>Goal 2: Maintain Existing Affordable Housing </a:t>
            </a:r>
          </a:p>
          <a:p>
            <a:pPr marL="0" indent="0">
              <a:buNone/>
            </a:pPr>
            <a:endParaRPr lang="en-US" sz="2000" dirty="0" smtClean="0">
              <a:solidFill>
                <a:schemeClr val="bg1"/>
              </a:solidFill>
            </a:endParaRPr>
          </a:p>
          <a:p>
            <a:pPr marL="0" indent="0">
              <a:buNone/>
            </a:pPr>
            <a:r>
              <a:rPr lang="en-US" sz="2000" dirty="0" smtClean="0">
                <a:solidFill>
                  <a:schemeClr val="bg1"/>
                </a:solidFill>
              </a:rPr>
              <a:t>Goal 3: Increase Local Housing Enforcement Efforts</a:t>
            </a:r>
          </a:p>
          <a:p>
            <a:pPr marL="0" indent="0">
              <a:buNone/>
            </a:pPr>
            <a:endParaRPr lang="en-US" sz="2000" dirty="0" smtClean="0">
              <a:solidFill>
                <a:schemeClr val="bg1"/>
              </a:solidFill>
            </a:endParaRPr>
          </a:p>
          <a:p>
            <a:pPr marL="0" indent="0">
              <a:buNone/>
            </a:pPr>
            <a:r>
              <a:rPr lang="en-US" sz="2000" dirty="0" smtClean="0">
                <a:solidFill>
                  <a:schemeClr val="bg1"/>
                </a:solidFill>
              </a:rPr>
              <a:t>Goal 4: Reduce Housing Discrimination Based on Disabilities </a:t>
            </a:r>
          </a:p>
          <a:p>
            <a:pPr marL="0" indent="0">
              <a:buNone/>
            </a:pPr>
            <a:endParaRPr lang="en-US" sz="2000" dirty="0" smtClean="0">
              <a:solidFill>
                <a:schemeClr val="bg1"/>
              </a:solidFill>
            </a:endParaRPr>
          </a:p>
          <a:p>
            <a:pPr marL="0" indent="0">
              <a:buNone/>
            </a:pPr>
            <a:r>
              <a:rPr lang="en-US" sz="2000" dirty="0" smtClean="0">
                <a:solidFill>
                  <a:schemeClr val="bg1"/>
                </a:solidFill>
              </a:rPr>
              <a:t>Goal 5: Expand &amp; Improve Access to Funding Sources for Affordable Housing Development </a:t>
            </a:r>
          </a:p>
          <a:p>
            <a:pPr marL="0" indent="0">
              <a:buNone/>
            </a:pPr>
            <a:endParaRPr lang="en-US" sz="2400" dirty="0" smtClean="0">
              <a:solidFill>
                <a:schemeClr val="bg1"/>
              </a:solidFill>
            </a:endParaRPr>
          </a:p>
          <a:p>
            <a:pPr marL="0" indent="0">
              <a:buNone/>
            </a:pPr>
            <a:endParaRPr lang="en-US" sz="2400" dirty="0" smtClean="0">
              <a:solidFill>
                <a:schemeClr val="bg1"/>
              </a:solidFill>
            </a:endParaRPr>
          </a:p>
        </p:txBody>
      </p:sp>
    </p:spTree>
    <p:extLst>
      <p:ext uri="{BB962C8B-B14F-4D97-AF65-F5344CB8AC3E}">
        <p14:creationId xmlns="" xmlns:p14="http://schemas.microsoft.com/office/powerpoint/2010/main" val="3555754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Fair Housing </a:t>
            </a:r>
            <a:r>
              <a:rPr lang="en-US" dirty="0" smtClean="0">
                <a:solidFill>
                  <a:schemeClr val="bg1"/>
                </a:solidFill>
              </a:rPr>
              <a:t>Goals (cont.) </a:t>
            </a:r>
            <a:endParaRPr lang="en-US" dirty="0">
              <a:solidFill>
                <a:schemeClr val="bg1"/>
              </a:solidFill>
            </a:endParaRPr>
          </a:p>
        </p:txBody>
      </p:sp>
      <p:sp>
        <p:nvSpPr>
          <p:cNvPr id="3" name="Content Placeholder 2"/>
          <p:cNvSpPr>
            <a:spLocks noGrp="1"/>
          </p:cNvSpPr>
          <p:nvPr>
            <p:ph idx="1"/>
          </p:nvPr>
        </p:nvSpPr>
        <p:spPr>
          <a:xfrm>
            <a:off x="914400" y="1684914"/>
            <a:ext cx="7696200" cy="4106285"/>
          </a:xfrm>
        </p:spPr>
        <p:txBody>
          <a:bodyPr/>
          <a:lstStyle/>
          <a:p>
            <a:pPr marL="0" indent="0">
              <a:buNone/>
            </a:pPr>
            <a:r>
              <a:rPr lang="en-US" sz="2000" dirty="0" smtClean="0">
                <a:solidFill>
                  <a:schemeClr val="bg1"/>
                </a:solidFill>
              </a:rPr>
              <a:t>Goal 6: Increase Homeownership Opportunities </a:t>
            </a:r>
          </a:p>
          <a:p>
            <a:endParaRPr lang="en-US" sz="2000" dirty="0">
              <a:solidFill>
                <a:schemeClr val="bg1"/>
              </a:solidFill>
            </a:endParaRPr>
          </a:p>
          <a:p>
            <a:pPr marL="0" indent="0">
              <a:buNone/>
            </a:pPr>
            <a:r>
              <a:rPr lang="en-US" sz="2000" dirty="0" smtClean="0">
                <a:solidFill>
                  <a:schemeClr val="bg1"/>
                </a:solidFill>
              </a:rPr>
              <a:t>Goal 7: Improve Educational Supportive Services </a:t>
            </a:r>
          </a:p>
          <a:p>
            <a:pPr marL="0" indent="0">
              <a:buNone/>
            </a:pPr>
            <a:endParaRPr lang="en-US" sz="2000" dirty="0">
              <a:solidFill>
                <a:schemeClr val="bg1"/>
              </a:solidFill>
            </a:endParaRPr>
          </a:p>
          <a:p>
            <a:pPr marL="0" indent="0">
              <a:buNone/>
            </a:pPr>
            <a:r>
              <a:rPr lang="en-US" sz="2000" dirty="0" smtClean="0">
                <a:solidFill>
                  <a:schemeClr val="bg1"/>
                </a:solidFill>
              </a:rPr>
              <a:t>Goal 8: Improve Access to Employment Training Opportunities</a:t>
            </a:r>
          </a:p>
          <a:p>
            <a:pPr marL="0" indent="0">
              <a:buNone/>
            </a:pPr>
            <a:endParaRPr lang="en-US" sz="2000" dirty="0">
              <a:solidFill>
                <a:schemeClr val="bg1"/>
              </a:solidFill>
            </a:endParaRPr>
          </a:p>
          <a:p>
            <a:pPr marL="0" indent="0">
              <a:buNone/>
            </a:pPr>
            <a:r>
              <a:rPr lang="en-US" sz="2000" dirty="0" smtClean="0">
                <a:solidFill>
                  <a:schemeClr val="bg1"/>
                </a:solidFill>
              </a:rPr>
              <a:t>Goal 9: Improve Access to Employment Opportunities </a:t>
            </a:r>
          </a:p>
          <a:p>
            <a:pPr marL="0" indent="0">
              <a:buNone/>
            </a:pPr>
            <a:endParaRPr lang="en-US" sz="2000" dirty="0">
              <a:solidFill>
                <a:schemeClr val="bg1"/>
              </a:solidFill>
            </a:endParaRPr>
          </a:p>
          <a:p>
            <a:pPr marL="0" indent="0">
              <a:buNone/>
            </a:pPr>
            <a:r>
              <a:rPr lang="en-US" sz="2000" dirty="0" smtClean="0">
                <a:solidFill>
                  <a:schemeClr val="bg1"/>
                </a:solidFill>
              </a:rPr>
              <a:t>Goal 10: Improve Access to Public Transportation </a:t>
            </a:r>
            <a:endParaRPr lang="en-US" sz="2000" dirty="0">
              <a:solidFill>
                <a:schemeClr val="bg1"/>
              </a:solidFill>
            </a:endParaRPr>
          </a:p>
        </p:txBody>
      </p:sp>
    </p:spTree>
    <p:extLst>
      <p:ext uri="{BB962C8B-B14F-4D97-AF65-F5344CB8AC3E}">
        <p14:creationId xmlns="" xmlns:p14="http://schemas.microsoft.com/office/powerpoint/2010/main" val="159459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Fair Housing Goals (cont.) </a:t>
            </a:r>
            <a:endParaRPr lang="en-US" dirty="0"/>
          </a:p>
        </p:txBody>
      </p:sp>
      <p:sp>
        <p:nvSpPr>
          <p:cNvPr id="3" name="Content Placeholder 2"/>
          <p:cNvSpPr>
            <a:spLocks noGrp="1"/>
          </p:cNvSpPr>
          <p:nvPr>
            <p:ph idx="1"/>
          </p:nvPr>
        </p:nvSpPr>
        <p:spPr/>
        <p:txBody>
          <a:bodyPr/>
          <a:lstStyle/>
          <a:p>
            <a:pPr marL="0" indent="0">
              <a:buNone/>
            </a:pPr>
            <a:r>
              <a:rPr lang="en-US" sz="2000" dirty="0" smtClean="0"/>
              <a:t>Goal 11: Improve Public Perception of Affordable Housing </a:t>
            </a:r>
          </a:p>
          <a:p>
            <a:pPr marL="0" indent="0">
              <a:buNone/>
            </a:pPr>
            <a:endParaRPr lang="en-US" sz="2000" dirty="0"/>
          </a:p>
          <a:p>
            <a:pPr marL="0" indent="0">
              <a:buNone/>
            </a:pPr>
            <a:r>
              <a:rPr lang="en-US" sz="2000" dirty="0" smtClean="0"/>
              <a:t>Goal 12: Improve Land Use &amp; Planning Efforts </a:t>
            </a:r>
            <a:endParaRPr lang="en-US" sz="2000" dirty="0"/>
          </a:p>
        </p:txBody>
      </p:sp>
    </p:spTree>
    <p:extLst>
      <p:ext uri="{BB962C8B-B14F-4D97-AF65-F5344CB8AC3E}">
        <p14:creationId xmlns="" xmlns:p14="http://schemas.microsoft.com/office/powerpoint/2010/main" val="2010160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HUD Submission</a:t>
            </a:r>
            <a:endParaRPr lang="en-US" dirty="0">
              <a:solidFill>
                <a:schemeClr val="bg1"/>
              </a:solidFill>
            </a:endParaRPr>
          </a:p>
        </p:txBody>
      </p:sp>
      <p:sp>
        <p:nvSpPr>
          <p:cNvPr id="3" name="Content Placeholder 2"/>
          <p:cNvSpPr>
            <a:spLocks noGrp="1"/>
          </p:cNvSpPr>
          <p:nvPr>
            <p:ph idx="1"/>
          </p:nvPr>
        </p:nvSpPr>
        <p:spPr/>
        <p:txBody>
          <a:bodyPr/>
          <a:lstStyle/>
          <a:p>
            <a:r>
              <a:rPr lang="en-US" sz="2600" dirty="0" smtClean="0">
                <a:solidFill>
                  <a:schemeClr val="bg1"/>
                </a:solidFill>
              </a:rPr>
              <a:t>Draft AFH Public Comment September 2</a:t>
            </a:r>
            <a:r>
              <a:rPr lang="en-US" sz="2600" baseline="30000" dirty="0" smtClean="0">
                <a:solidFill>
                  <a:schemeClr val="bg1"/>
                </a:solidFill>
              </a:rPr>
              <a:t>nd</a:t>
            </a:r>
            <a:r>
              <a:rPr lang="en-US" sz="2600" dirty="0" smtClean="0">
                <a:solidFill>
                  <a:schemeClr val="bg1"/>
                </a:solidFill>
              </a:rPr>
              <a:t> </a:t>
            </a:r>
          </a:p>
          <a:p>
            <a:r>
              <a:rPr lang="en-US" sz="2600" dirty="0" smtClean="0">
                <a:solidFill>
                  <a:schemeClr val="bg1"/>
                </a:solidFill>
              </a:rPr>
              <a:t>Public Hearing September 20</a:t>
            </a:r>
            <a:r>
              <a:rPr lang="en-US" sz="2600" baseline="30000" dirty="0" smtClean="0">
                <a:solidFill>
                  <a:schemeClr val="bg1"/>
                </a:solidFill>
              </a:rPr>
              <a:t>th</a:t>
            </a:r>
            <a:r>
              <a:rPr lang="en-US" sz="2600" dirty="0" smtClean="0">
                <a:solidFill>
                  <a:schemeClr val="bg1"/>
                </a:solidFill>
              </a:rPr>
              <a:t> </a:t>
            </a:r>
          </a:p>
          <a:p>
            <a:r>
              <a:rPr lang="en-US" sz="2600" dirty="0" smtClean="0">
                <a:solidFill>
                  <a:schemeClr val="bg1"/>
                </a:solidFill>
              </a:rPr>
              <a:t>AFH </a:t>
            </a:r>
            <a:r>
              <a:rPr lang="en-US" sz="2600" dirty="0">
                <a:solidFill>
                  <a:schemeClr val="bg1"/>
                </a:solidFill>
              </a:rPr>
              <a:t>Submission October 4</a:t>
            </a:r>
            <a:r>
              <a:rPr lang="en-US" sz="2600" baseline="30000" dirty="0">
                <a:solidFill>
                  <a:schemeClr val="bg1"/>
                </a:solidFill>
              </a:rPr>
              <a:t>th</a:t>
            </a:r>
            <a:r>
              <a:rPr lang="en-US" sz="2600" dirty="0">
                <a:solidFill>
                  <a:schemeClr val="bg1"/>
                </a:solidFill>
              </a:rPr>
              <a:t> </a:t>
            </a:r>
          </a:p>
          <a:p>
            <a:r>
              <a:rPr lang="en-US" sz="2600" dirty="0">
                <a:solidFill>
                  <a:schemeClr val="bg1"/>
                </a:solidFill>
              </a:rPr>
              <a:t>HUD Review &amp; Approval </a:t>
            </a:r>
            <a:endParaRPr lang="en-US" sz="2600" dirty="0" smtClean="0">
              <a:solidFill>
                <a:schemeClr val="bg1"/>
              </a:solidFill>
            </a:endParaRPr>
          </a:p>
          <a:p>
            <a:pPr lvl="1"/>
            <a:r>
              <a:rPr lang="en-US" sz="2200" dirty="0" smtClean="0">
                <a:solidFill>
                  <a:schemeClr val="bg1"/>
                </a:solidFill>
              </a:rPr>
              <a:t>Inconsistent with Fair Housing or Civil Rights Requirements</a:t>
            </a:r>
          </a:p>
          <a:p>
            <a:pPr lvl="1"/>
            <a:r>
              <a:rPr lang="en-US" sz="2200" dirty="0" smtClean="0">
                <a:solidFill>
                  <a:schemeClr val="bg1"/>
                </a:solidFill>
              </a:rPr>
              <a:t>Substantially Incomplete</a:t>
            </a:r>
          </a:p>
          <a:p>
            <a:pPr lvl="1"/>
            <a:endParaRPr lang="en-US" sz="2200" dirty="0" smtClean="0">
              <a:solidFill>
                <a:schemeClr val="bg1"/>
              </a:solidFill>
            </a:endParaRPr>
          </a:p>
          <a:p>
            <a:pPr lvl="1"/>
            <a:endParaRPr lang="en-US" sz="2200" dirty="0">
              <a:solidFill>
                <a:schemeClr val="bg1"/>
              </a:solidFill>
            </a:endParaRPr>
          </a:p>
        </p:txBody>
      </p:sp>
    </p:spTree>
    <p:extLst>
      <p:ext uri="{BB962C8B-B14F-4D97-AF65-F5344CB8AC3E}">
        <p14:creationId xmlns="" xmlns:p14="http://schemas.microsoft.com/office/powerpoint/2010/main" val="25461463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Next Steps</a:t>
            </a:r>
            <a:endParaRPr lang="en-US" dirty="0"/>
          </a:p>
        </p:txBody>
      </p:sp>
      <p:sp>
        <p:nvSpPr>
          <p:cNvPr id="3" name="Content Placeholder 2"/>
          <p:cNvSpPr>
            <a:spLocks noGrp="1"/>
          </p:cNvSpPr>
          <p:nvPr>
            <p:ph idx="1"/>
          </p:nvPr>
        </p:nvSpPr>
        <p:spPr/>
        <p:txBody>
          <a:bodyPr/>
          <a:lstStyle/>
          <a:p>
            <a:r>
              <a:rPr lang="en-US" dirty="0">
                <a:solidFill>
                  <a:schemeClr val="bg1"/>
                </a:solidFill>
              </a:rPr>
              <a:t>Implementation in Consolidated Plan and Annual Action </a:t>
            </a:r>
            <a:r>
              <a:rPr lang="en-US" dirty="0" smtClean="0">
                <a:solidFill>
                  <a:schemeClr val="bg1"/>
                </a:solidFill>
              </a:rPr>
              <a:t>Plans</a:t>
            </a:r>
          </a:p>
          <a:p>
            <a:pPr marL="0" indent="0">
              <a:buNone/>
            </a:pPr>
            <a:endParaRPr lang="en-US" dirty="0">
              <a:solidFill>
                <a:schemeClr val="bg1"/>
              </a:solidFill>
            </a:endParaRPr>
          </a:p>
          <a:p>
            <a:r>
              <a:rPr lang="en-US" dirty="0">
                <a:solidFill>
                  <a:schemeClr val="bg1"/>
                </a:solidFill>
              </a:rPr>
              <a:t>Collaborative Effort amongst City departments &amp; w/ stake holders </a:t>
            </a:r>
          </a:p>
          <a:p>
            <a:endParaRPr lang="en-US" dirty="0"/>
          </a:p>
        </p:txBody>
      </p:sp>
    </p:spTree>
    <p:extLst>
      <p:ext uri="{BB962C8B-B14F-4D97-AF65-F5344CB8AC3E}">
        <p14:creationId xmlns="" xmlns:p14="http://schemas.microsoft.com/office/powerpoint/2010/main" val="420047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solidFill>
                  <a:schemeClr val="bg1"/>
                </a:solidFill>
              </a:rPr>
              <a:t>Why Conduct </a:t>
            </a:r>
            <a:r>
              <a:rPr lang="en-US" dirty="0">
                <a:solidFill>
                  <a:schemeClr val="bg1"/>
                </a:solidFill>
              </a:rPr>
              <a:t>an AFH?</a:t>
            </a:r>
          </a:p>
        </p:txBody>
      </p:sp>
      <p:sp>
        <p:nvSpPr>
          <p:cNvPr id="3" name="Content Placeholder 2"/>
          <p:cNvSpPr>
            <a:spLocks noGrp="1"/>
          </p:cNvSpPr>
          <p:nvPr>
            <p:ph idx="1"/>
          </p:nvPr>
        </p:nvSpPr>
        <p:spPr>
          <a:xfrm>
            <a:off x="798513" y="2362200"/>
            <a:ext cx="7543800" cy="2514600"/>
          </a:xfrm>
        </p:spPr>
        <p:txBody>
          <a:bodyPr/>
          <a:lstStyle/>
          <a:p>
            <a:pPr marL="0" indent="0">
              <a:buNone/>
            </a:pPr>
            <a:r>
              <a:rPr lang="en-US" dirty="0">
                <a:solidFill>
                  <a:schemeClr val="bg1"/>
                </a:solidFill>
              </a:rPr>
              <a:t>Affirmatively Furthering Fair Housing (AFFH) is a legal requirement that federal agencies and </a:t>
            </a:r>
            <a:r>
              <a:rPr lang="en-US" dirty="0">
                <a:solidFill>
                  <a:srgbClr val="FFFF00"/>
                </a:solidFill>
              </a:rPr>
              <a:t>their grantees </a:t>
            </a:r>
            <a:r>
              <a:rPr lang="en-US" dirty="0">
                <a:solidFill>
                  <a:schemeClr val="bg1"/>
                </a:solidFill>
              </a:rPr>
              <a:t>further the purposes of the Fair Housing Act. </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Fair Housing Act </a:t>
            </a:r>
          </a:p>
        </p:txBody>
      </p:sp>
      <p:sp>
        <p:nvSpPr>
          <p:cNvPr id="3" name="Content Placeholder 2"/>
          <p:cNvSpPr>
            <a:spLocks noGrp="1"/>
          </p:cNvSpPr>
          <p:nvPr>
            <p:ph idx="1"/>
          </p:nvPr>
        </p:nvSpPr>
        <p:spPr>
          <a:xfrm>
            <a:off x="685800" y="1676400"/>
            <a:ext cx="7696200" cy="3733800"/>
          </a:xfrm>
        </p:spPr>
        <p:txBody>
          <a:bodyPr/>
          <a:lstStyle/>
          <a:p>
            <a:pPr marL="0" indent="0">
              <a:buNone/>
            </a:pPr>
            <a:r>
              <a:rPr lang="en-US" sz="2200" dirty="0">
                <a:solidFill>
                  <a:schemeClr val="bg1"/>
                </a:solidFill>
              </a:rPr>
              <a:t>The Fair Housing Act prohibits discrimination in the sale, rental, and financing of dwellings, and in other real estate-related transactions because of race, color, religion, sex, familial status, national origin, or disability.  </a:t>
            </a:r>
          </a:p>
          <a:p>
            <a:pPr marL="0" indent="0">
              <a:buNone/>
            </a:pPr>
            <a:endParaRPr lang="en-US" sz="2000" dirty="0">
              <a:solidFill>
                <a:schemeClr val="bg1"/>
              </a:solidFill>
            </a:endParaRPr>
          </a:p>
          <a:p>
            <a:pPr marL="0" indent="0">
              <a:buNone/>
            </a:pPr>
            <a:r>
              <a:rPr lang="en-US" sz="2200" dirty="0">
                <a:solidFill>
                  <a:schemeClr val="bg1"/>
                </a:solidFill>
              </a:rPr>
              <a:t>For the purposes of the AFFH rule, the duty to “affirmatively further fair housing” means taking meaningful actions, in addition to combating discrimination, that overcome patterns of segregation and foster inclusive communities free from barriers that restrict access to opportunity based on protected characteristics. 24 CFR § 5.152</a:t>
            </a:r>
          </a:p>
          <a:p>
            <a:pPr marL="0" indent="0">
              <a:buNone/>
            </a:pPr>
            <a:endParaRPr lang="en-US" sz="2200" dirty="0">
              <a:solidFill>
                <a:schemeClr val="bg1"/>
              </a:solidFill>
            </a:endParaRPr>
          </a:p>
          <a:p>
            <a:pPr marL="0" indent="0">
              <a:buNone/>
            </a:pPr>
            <a:endParaRPr lang="en-US" sz="2200" dirty="0">
              <a:solidFill>
                <a:schemeClr val="bg1"/>
              </a:solidFill>
            </a:endParaRPr>
          </a:p>
          <a:p>
            <a:endParaRPr lang="en-US" dirty="0"/>
          </a:p>
        </p:txBody>
      </p:sp>
    </p:spTree>
    <p:extLst>
      <p:ext uri="{BB962C8B-B14F-4D97-AF65-F5344CB8AC3E}">
        <p14:creationId xmlns="" xmlns:p14="http://schemas.microsoft.com/office/powerpoint/2010/main" val="93684965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5800"/>
            <a:ext cx="9753599" cy="992188"/>
          </a:xfrm>
        </p:spPr>
        <p:txBody>
          <a:bodyPr/>
          <a:lstStyle/>
          <a:p>
            <a:pPr algn="ctr"/>
            <a:r>
              <a:rPr lang="en-US" dirty="0">
                <a:solidFill>
                  <a:schemeClr val="bg1"/>
                </a:solidFill>
              </a:rPr>
              <a:t>Fair Housing Issues</a:t>
            </a:r>
          </a:p>
        </p:txBody>
      </p:sp>
      <p:sp>
        <p:nvSpPr>
          <p:cNvPr id="3" name="Content Placeholder 2"/>
          <p:cNvSpPr>
            <a:spLocks noGrp="1"/>
          </p:cNvSpPr>
          <p:nvPr>
            <p:ph idx="1"/>
          </p:nvPr>
        </p:nvSpPr>
        <p:spPr/>
        <p:txBody>
          <a:bodyPr/>
          <a:lstStyle/>
          <a:p>
            <a:pPr>
              <a:lnSpc>
                <a:spcPct val="150000"/>
              </a:lnSpc>
            </a:pPr>
            <a:r>
              <a:rPr lang="en-US" sz="2400" dirty="0">
                <a:solidFill>
                  <a:schemeClr val="bg1"/>
                </a:solidFill>
              </a:rPr>
              <a:t>Segregation/Integration</a:t>
            </a:r>
          </a:p>
          <a:p>
            <a:pPr>
              <a:lnSpc>
                <a:spcPct val="150000"/>
              </a:lnSpc>
            </a:pPr>
            <a:r>
              <a:rPr lang="en-US" sz="2400" dirty="0">
                <a:solidFill>
                  <a:schemeClr val="bg1"/>
                </a:solidFill>
              </a:rPr>
              <a:t>Racially or Ethnically Concentrated Areas of Poverty (R/ECAPS)</a:t>
            </a:r>
          </a:p>
          <a:p>
            <a:pPr>
              <a:lnSpc>
                <a:spcPct val="150000"/>
              </a:lnSpc>
            </a:pPr>
            <a:r>
              <a:rPr lang="en-US" sz="2400" dirty="0">
                <a:solidFill>
                  <a:schemeClr val="bg1"/>
                </a:solidFill>
              </a:rPr>
              <a:t>Disparities in Access to Opportunities</a:t>
            </a:r>
          </a:p>
          <a:p>
            <a:pPr>
              <a:lnSpc>
                <a:spcPct val="150000"/>
              </a:lnSpc>
            </a:pPr>
            <a:r>
              <a:rPr lang="en-US" sz="2400" dirty="0">
                <a:solidFill>
                  <a:schemeClr val="bg1"/>
                </a:solidFill>
              </a:rPr>
              <a:t>Disproportionate Housing Needs</a:t>
            </a:r>
          </a:p>
          <a:p>
            <a:pPr>
              <a:lnSpc>
                <a:spcPct val="150000"/>
              </a:lnSpc>
            </a:pPr>
            <a:r>
              <a:rPr lang="en-US" sz="2400" dirty="0">
                <a:solidFill>
                  <a:schemeClr val="bg1"/>
                </a:solidFill>
              </a:rPr>
              <a:t>Housing Choice </a:t>
            </a:r>
          </a:p>
          <a:p>
            <a:pPr marL="0" indent="0">
              <a:lnSpc>
                <a:spcPct val="150000"/>
              </a:lnSpc>
              <a:buNone/>
            </a:pPr>
            <a:endParaRPr lang="en-US" sz="2800" dirty="0">
              <a:solidFill>
                <a:schemeClr val="bg1"/>
              </a:solidFill>
            </a:endParaRPr>
          </a:p>
        </p:txBody>
      </p:sp>
    </p:spTree>
    <p:extLst>
      <p:ext uri="{BB962C8B-B14F-4D97-AF65-F5344CB8AC3E}">
        <p14:creationId xmlns="" xmlns:p14="http://schemas.microsoft.com/office/powerpoint/2010/main" val="3185569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81000"/>
            <a:ext cx="9140825" cy="992188"/>
          </a:xfrm>
        </p:spPr>
        <p:txBody>
          <a:bodyPr/>
          <a:lstStyle/>
          <a:p>
            <a:pPr algn="ctr"/>
            <a:r>
              <a:rPr lang="en-US" dirty="0">
                <a:solidFill>
                  <a:srgbClr val="FFFFFF"/>
                </a:solidFill>
              </a:rPr>
              <a:t>Segregation</a:t>
            </a:r>
          </a:p>
        </p:txBody>
      </p:sp>
      <p:sp>
        <p:nvSpPr>
          <p:cNvPr id="5" name="Content Placeholder 4"/>
          <p:cNvSpPr>
            <a:spLocks noGrp="1"/>
          </p:cNvSpPr>
          <p:nvPr>
            <p:ph idx="1"/>
          </p:nvPr>
        </p:nvSpPr>
        <p:spPr>
          <a:xfrm>
            <a:off x="798513" y="1682342"/>
            <a:ext cx="7543800" cy="3733800"/>
          </a:xfrm>
        </p:spPr>
        <p:txBody>
          <a:bodyPr/>
          <a:lstStyle/>
          <a:p>
            <a:pPr>
              <a:spcBef>
                <a:spcPts val="1200"/>
              </a:spcBef>
            </a:pPr>
            <a:r>
              <a:rPr lang="en-US" sz="2000" dirty="0">
                <a:solidFill>
                  <a:schemeClr val="bg1"/>
                </a:solidFill>
              </a:rPr>
              <a:t>Wilmington Population -  71% White &amp; 19% Black </a:t>
            </a:r>
          </a:p>
          <a:p>
            <a:pPr>
              <a:spcBef>
                <a:spcPts val="1200"/>
              </a:spcBef>
            </a:pPr>
            <a:r>
              <a:rPr lang="en-US" sz="2000" dirty="0">
                <a:solidFill>
                  <a:schemeClr val="bg1"/>
                </a:solidFill>
              </a:rPr>
              <a:t>Black Population as % of Pop down 6% 1990-2010</a:t>
            </a:r>
          </a:p>
          <a:p>
            <a:pPr>
              <a:spcBef>
                <a:spcPts val="1200"/>
              </a:spcBef>
            </a:pPr>
            <a:r>
              <a:rPr lang="en-US" sz="2000" dirty="0">
                <a:solidFill>
                  <a:schemeClr val="bg1"/>
                </a:solidFill>
              </a:rPr>
              <a:t>Same trends in region</a:t>
            </a:r>
          </a:p>
          <a:p>
            <a:pPr>
              <a:spcBef>
                <a:spcPts val="1200"/>
              </a:spcBef>
            </a:pPr>
            <a:r>
              <a:rPr lang="en-US" sz="2000" dirty="0">
                <a:solidFill>
                  <a:schemeClr val="bg1"/>
                </a:solidFill>
              </a:rPr>
              <a:t>Hispanic Population increase 5% 1990-2010</a:t>
            </a:r>
          </a:p>
          <a:p>
            <a:pPr>
              <a:spcBef>
                <a:spcPts val="1200"/>
              </a:spcBef>
            </a:pPr>
            <a:r>
              <a:rPr lang="en-US" sz="2000" dirty="0">
                <a:solidFill>
                  <a:schemeClr val="bg1"/>
                </a:solidFill>
              </a:rPr>
              <a:t>Racial segregated residential </a:t>
            </a:r>
            <a:r>
              <a:rPr lang="en-US" sz="2000" dirty="0" smtClean="0">
                <a:solidFill>
                  <a:schemeClr val="bg1"/>
                </a:solidFill>
              </a:rPr>
              <a:t>patterns</a:t>
            </a:r>
          </a:p>
          <a:p>
            <a:pPr>
              <a:spcBef>
                <a:spcPts val="1200"/>
              </a:spcBef>
            </a:pPr>
            <a:r>
              <a:rPr lang="en-US" sz="2000" dirty="0" smtClean="0">
                <a:solidFill>
                  <a:schemeClr val="bg1"/>
                </a:solidFill>
              </a:rPr>
              <a:t>Two </a:t>
            </a:r>
            <a:r>
              <a:rPr lang="en-US" sz="2000" dirty="0">
                <a:solidFill>
                  <a:schemeClr val="bg1"/>
                </a:solidFill>
              </a:rPr>
              <a:t>Racial/Ethnically Concentrated Areas of Poverty  </a:t>
            </a:r>
            <a:r>
              <a:rPr lang="en-US" sz="2000" dirty="0" smtClean="0">
                <a:solidFill>
                  <a:schemeClr val="bg1"/>
                </a:solidFill>
              </a:rPr>
              <a:t>         (</a:t>
            </a:r>
            <a:r>
              <a:rPr lang="en-US" sz="2000" dirty="0">
                <a:solidFill>
                  <a:schemeClr val="bg1"/>
                </a:solidFill>
              </a:rPr>
              <a:t>R/ECAPS)</a:t>
            </a:r>
          </a:p>
          <a:p>
            <a:pPr lvl="1">
              <a:spcBef>
                <a:spcPts val="1200"/>
              </a:spcBef>
            </a:pPr>
            <a:r>
              <a:rPr lang="en-US" sz="1600" dirty="0">
                <a:solidFill>
                  <a:schemeClr val="bg1"/>
                </a:solidFill>
              </a:rPr>
              <a:t>R/ECAP – Northside &amp; Southside – 6,800 pop; </a:t>
            </a:r>
          </a:p>
          <a:p>
            <a:pPr lvl="1">
              <a:spcBef>
                <a:spcPts val="1200"/>
              </a:spcBef>
            </a:pPr>
            <a:r>
              <a:rPr lang="en-US" sz="1600" dirty="0">
                <a:solidFill>
                  <a:schemeClr val="bg1"/>
                </a:solidFill>
              </a:rPr>
              <a:t>R/ECAP -  77% Black; 45% families w/children</a:t>
            </a:r>
          </a:p>
          <a:p>
            <a:endParaRPr lang="en-US" sz="2000" dirty="0"/>
          </a:p>
          <a:p>
            <a:endParaRPr lang="en-US" sz="2000" dirty="0"/>
          </a:p>
          <a:p>
            <a:endParaRPr lang="en-US" sz="2000" dirty="0"/>
          </a:p>
        </p:txBody>
      </p:sp>
      <p:sp>
        <p:nvSpPr>
          <p:cNvPr id="3" name="Down Arrow 2"/>
          <p:cNvSpPr/>
          <p:nvPr/>
        </p:nvSpPr>
        <p:spPr bwMode="auto">
          <a:xfrm>
            <a:off x="4953000" y="2362200"/>
            <a:ext cx="484632" cy="978408"/>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dirty="0">
              <a:ln>
                <a:noFill/>
              </a:ln>
              <a:solidFill>
                <a:srgbClr val="DDDDDD"/>
              </a:solidFill>
              <a:effectLst/>
              <a:latin typeface="Arial" charset="0"/>
            </a:endParaRPr>
          </a:p>
        </p:txBody>
      </p:sp>
      <p:sp>
        <p:nvSpPr>
          <p:cNvPr id="4" name="Down Arrow 3"/>
          <p:cNvSpPr/>
          <p:nvPr/>
        </p:nvSpPr>
        <p:spPr bwMode="auto">
          <a:xfrm>
            <a:off x="5181600" y="2667000"/>
            <a:ext cx="484632" cy="978408"/>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dirty="0">
              <a:ln>
                <a:noFill/>
              </a:ln>
              <a:solidFill>
                <a:srgbClr val="DDDDDD"/>
              </a:solidFill>
              <a:effectLst/>
              <a:latin typeface="Arial" charset="0"/>
            </a:endParaRPr>
          </a:p>
        </p:txBody>
      </p:sp>
    </p:spTree>
    <p:extLst>
      <p:ext uri="{BB962C8B-B14F-4D97-AF65-F5344CB8AC3E}">
        <p14:creationId xmlns="" xmlns:p14="http://schemas.microsoft.com/office/powerpoint/2010/main" val="598431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 xmlns:a14="http://schemas.microsoft.com/office/drawing/2010/main" val="0"/>
              </a:ext>
            </a:extLst>
          </a:blip>
          <a:srcRect l="6238" t="10000" r="1948" b="10000"/>
          <a:stretch/>
        </p:blipFill>
        <p:spPr>
          <a:xfrm>
            <a:off x="381000" y="609600"/>
            <a:ext cx="8458200" cy="5691499"/>
          </a:xfrm>
          <a:prstGeom prst="rect">
            <a:avLst/>
          </a:prstGeom>
        </p:spPr>
      </p:pic>
    </p:spTree>
    <p:extLst>
      <p:ext uri="{BB962C8B-B14F-4D97-AF65-F5344CB8AC3E}">
        <p14:creationId xmlns="" xmlns:p14="http://schemas.microsoft.com/office/powerpoint/2010/main" val="3744439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chemeClr val="bg1"/>
                </a:solidFill>
              </a:rPr>
              <a:t>Racially/Ethnically Concentrated Areas of Poverty  R/ECAP</a:t>
            </a:r>
          </a:p>
        </p:txBody>
      </p:sp>
      <p:sp>
        <p:nvSpPr>
          <p:cNvPr id="3" name="Content Placeholder 2"/>
          <p:cNvSpPr>
            <a:spLocks noGrp="1"/>
          </p:cNvSpPr>
          <p:nvPr>
            <p:ph idx="1"/>
          </p:nvPr>
        </p:nvSpPr>
        <p:spPr>
          <a:xfrm>
            <a:off x="798513" y="1981200"/>
            <a:ext cx="7543800" cy="3124200"/>
          </a:xfrm>
        </p:spPr>
        <p:txBody>
          <a:bodyPr/>
          <a:lstStyle/>
          <a:p>
            <a:pPr marL="0" indent="0">
              <a:buNone/>
            </a:pPr>
            <a:r>
              <a:rPr lang="en-US" sz="2800" dirty="0">
                <a:solidFill>
                  <a:schemeClr val="bg1"/>
                </a:solidFill>
              </a:rPr>
              <a:t>Concentrated poverty has been found to have a long-term effect on outcomes for children growing up in these neighborhoods related to a variety of indicators including crime, health and education and future employment and lifetime earnings </a:t>
            </a:r>
          </a:p>
          <a:p>
            <a:pPr marL="0" indent="0">
              <a:buNone/>
            </a:pPr>
            <a:endParaRPr lang="en-US" dirty="0"/>
          </a:p>
        </p:txBody>
      </p:sp>
    </p:spTree>
    <p:extLst>
      <p:ext uri="{BB962C8B-B14F-4D97-AF65-F5344CB8AC3E}">
        <p14:creationId xmlns="" xmlns:p14="http://schemas.microsoft.com/office/powerpoint/2010/main" val="1530946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 xmlns:a14="http://schemas.microsoft.com/office/drawing/2010/main" val="0"/>
              </a:ext>
            </a:extLst>
          </a:blip>
          <a:srcRect l="8275" t="6666" r="22663" b="50000"/>
          <a:stretch/>
        </p:blipFill>
        <p:spPr>
          <a:xfrm>
            <a:off x="685800" y="228600"/>
            <a:ext cx="7848600" cy="6376988"/>
          </a:xfrm>
          <a:prstGeom prst="rect">
            <a:avLst/>
          </a:prstGeom>
        </p:spPr>
      </p:pic>
    </p:spTree>
    <p:extLst>
      <p:ext uri="{BB962C8B-B14F-4D97-AF65-F5344CB8AC3E}">
        <p14:creationId xmlns="" xmlns:p14="http://schemas.microsoft.com/office/powerpoint/2010/main" val="2831719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City PowerPoint Template 2014">
  <a:themeElements>
    <a:clrScheme name="City of Wilmingt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ty of Wilmingt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rgbClr val="DDDDDD"/>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rgbClr val="DDDDDD"/>
            </a:solidFill>
            <a:effectLst/>
            <a:latin typeface="Arial" charset="0"/>
          </a:defRPr>
        </a:defPPr>
      </a:lstStyle>
    </a:lnDef>
  </a:objectDefaults>
  <a:extraClrSchemeLst>
    <a:extraClrScheme>
      <a:clrScheme name="City of Wilmingt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ty of Wilmingt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ty of Wilmingt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ty of Wilmingt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ty of Wilmingt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ty of Wilmingt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ty of Wilmingt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ty of Wilmingt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ty of Wilmingt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ty of Wilmingt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ty of Wilmingt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ty of Wilmingt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City PowerPoint Template 2014.potx" id="{A185CB0C-30F3-4765-854E-0DDD406FF0EB}" vid="{34966A40-3C92-43FC-9D33-34580B9A3407}"/>
    </a:ext>
  </a:extLst>
</a:theme>
</file>

<file path=ppt/theme/theme2.xml><?xml version="1.0" encoding="utf-8"?>
<a:theme xmlns:a="http://schemas.openxmlformats.org/drawingml/2006/main" name="Large graphic">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rgbClr val="DDDDDD"/>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rgbClr val="DDDDDD"/>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City PowerPoint Template 2014.potx" id="{A185CB0C-30F3-4765-854E-0DDD406FF0EB}" vid="{D1EABE5E-BDED-4210-9648-C2DEB87DB0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City PowerPoint Template 2014</Template>
  <TotalTime>2390</TotalTime>
  <Words>1431</Words>
  <Application>Microsoft Office PowerPoint</Application>
  <PresentationFormat>On-screen Show (4:3)</PresentationFormat>
  <Paragraphs>406</Paragraphs>
  <Slides>28</Slides>
  <Notes>28</Notes>
  <HiddenSlides>1</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City PowerPoint Template 2014</vt:lpstr>
      <vt:lpstr>Large graphic</vt:lpstr>
      <vt:lpstr>Assessment of Fair Housing  (AFH)  </vt:lpstr>
      <vt:lpstr>What is an Assessment of Fair Housing (AFH)? </vt:lpstr>
      <vt:lpstr>Why Conduct an AFH?</vt:lpstr>
      <vt:lpstr>Fair Housing Act </vt:lpstr>
      <vt:lpstr>Fair Housing Issues</vt:lpstr>
      <vt:lpstr>Segregation</vt:lpstr>
      <vt:lpstr>Slide 7</vt:lpstr>
      <vt:lpstr>Racially/Ethnically Concentrated Areas of Poverty  R/ECAP</vt:lpstr>
      <vt:lpstr>Slide 9</vt:lpstr>
      <vt:lpstr>Opportunity Disparity</vt:lpstr>
      <vt:lpstr>Low Poverty </vt:lpstr>
      <vt:lpstr>School Proficiency </vt:lpstr>
      <vt:lpstr>Job Proximity </vt:lpstr>
      <vt:lpstr>Labor Market Engagement/ Employment </vt:lpstr>
      <vt:lpstr>Transportation Cost Index </vt:lpstr>
      <vt:lpstr>Fair Housing Issues</vt:lpstr>
      <vt:lpstr>Public Housing </vt:lpstr>
      <vt:lpstr>Public Housing </vt:lpstr>
      <vt:lpstr>Disability by Type</vt:lpstr>
      <vt:lpstr>Severe Housing Cost Burden</vt:lpstr>
      <vt:lpstr>Housing Cost Burden</vt:lpstr>
      <vt:lpstr>Choice</vt:lpstr>
      <vt:lpstr>Fair Housing Goals</vt:lpstr>
      <vt:lpstr>Fair Housing Goals (cont.) </vt:lpstr>
      <vt:lpstr>Fair Housing Goals (cont.) </vt:lpstr>
      <vt:lpstr>Fair Housing Goals (cont.) </vt:lpstr>
      <vt:lpstr>HUD Submission</vt:lpstr>
      <vt:lpstr>Next Steps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Fair Housing</dc:title>
  <dc:creator>Suzanne Rogers</dc:creator>
  <cp:lastModifiedBy>korneldw</cp:lastModifiedBy>
  <cp:revision>104</cp:revision>
  <cp:lastPrinted>2017-05-24T13:49:36Z</cp:lastPrinted>
  <dcterms:created xsi:type="dcterms:W3CDTF">2016-05-26T14:06:51Z</dcterms:created>
  <dcterms:modified xsi:type="dcterms:W3CDTF">2017-05-25T12:18:33Z</dcterms:modified>
</cp:coreProperties>
</file>